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78" r:id="rId4"/>
    <p:sldId id="280" r:id="rId5"/>
    <p:sldId id="304" r:id="rId6"/>
    <p:sldId id="261" r:id="rId7"/>
    <p:sldId id="262" r:id="rId8"/>
    <p:sldId id="263" r:id="rId9"/>
    <p:sldId id="279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69" r:id="rId20"/>
    <p:sldId id="281" r:id="rId21"/>
    <p:sldId id="259" r:id="rId22"/>
    <p:sldId id="303" r:id="rId23"/>
    <p:sldId id="300" r:id="rId24"/>
    <p:sldId id="305" r:id="rId25"/>
    <p:sldId id="317" r:id="rId26"/>
    <p:sldId id="306" r:id="rId27"/>
    <p:sldId id="307" r:id="rId28"/>
    <p:sldId id="308" r:id="rId29"/>
    <p:sldId id="309" r:id="rId30"/>
    <p:sldId id="310" r:id="rId31"/>
    <p:sldId id="312" r:id="rId32"/>
    <p:sldId id="311" r:id="rId33"/>
    <p:sldId id="276" r:id="rId34"/>
    <p:sldId id="282" r:id="rId35"/>
    <p:sldId id="284" r:id="rId36"/>
    <p:sldId id="270" r:id="rId37"/>
    <p:sldId id="283" r:id="rId38"/>
    <p:sldId id="260" r:id="rId39"/>
    <p:sldId id="302" r:id="rId40"/>
    <p:sldId id="301" r:id="rId41"/>
    <p:sldId id="275" r:id="rId42"/>
    <p:sldId id="257" r:id="rId43"/>
    <p:sldId id="286" r:id="rId44"/>
    <p:sldId id="285" r:id="rId45"/>
    <p:sldId id="313" r:id="rId46"/>
    <p:sldId id="318" r:id="rId47"/>
    <p:sldId id="314" r:id="rId48"/>
    <p:sldId id="315" r:id="rId49"/>
    <p:sldId id="320" r:id="rId50"/>
    <p:sldId id="319" r:id="rId51"/>
    <p:sldId id="316" r:id="rId52"/>
    <p:sldId id="321" r:id="rId53"/>
    <p:sldId id="323" r:id="rId54"/>
    <p:sldId id="324" r:id="rId55"/>
    <p:sldId id="322" r:id="rId56"/>
    <p:sldId id="288" r:id="rId57"/>
    <p:sldId id="287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  <p:sldId id="298" r:id="rId68"/>
    <p:sldId id="299" r:id="rId6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10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12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17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44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204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876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86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4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1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73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26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85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D0BC1-092E-4E53-868C-3944908DF31F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A8DCA-A309-46BE-9223-3B2EC01AB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15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SVM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47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477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2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477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5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477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0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" y="757237"/>
            <a:ext cx="6857185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814387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4" y="916889"/>
            <a:ext cx="8342912" cy="452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14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38" y="279400"/>
            <a:ext cx="8280212" cy="62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54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00012"/>
            <a:ext cx="8201980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17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338137"/>
            <a:ext cx="7724775" cy="57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4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909637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8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314325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45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9100" y="377789"/>
            <a:ext cx="4991100" cy="949324"/>
          </a:xfrm>
        </p:spPr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Hyperplane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超平面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75" y="1550911"/>
            <a:ext cx="7886700" cy="38307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5331" y="57970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651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464" y="1027907"/>
            <a:ext cx="5780650" cy="43427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68706" y="55684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2070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38525"/>
            <a:ext cx="9058275" cy="22002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Soft-</a:t>
            </a:r>
            <a:r>
              <a:rPr lang="en-US" altLang="zh-TW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en-US" altLang="zh-TW" sz="6000" dirty="0" smtClean="0"/>
              <a:t>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52825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315" y="1354570"/>
            <a:ext cx="7145714" cy="46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02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02" y="85157"/>
            <a:ext cx="6326776" cy="1769000"/>
          </a:xfrm>
          <a:prstGeom prst="rect">
            <a:avLst/>
          </a:prstGeom>
        </p:spPr>
      </p:pic>
      <p:sp>
        <p:nvSpPr>
          <p:cNvPr id="3" name="向下箭號 2"/>
          <p:cNvSpPr/>
          <p:nvPr/>
        </p:nvSpPr>
        <p:spPr>
          <a:xfrm>
            <a:off x="4710545" y="1854157"/>
            <a:ext cx="840509" cy="775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155" y="2707473"/>
            <a:ext cx="5480590" cy="60838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46" y="3483327"/>
            <a:ext cx="4700198" cy="308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7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93" y="103630"/>
            <a:ext cx="6326776" cy="1769000"/>
          </a:xfrm>
          <a:prstGeom prst="rect">
            <a:avLst/>
          </a:prstGeom>
        </p:spPr>
      </p:pic>
      <p:sp>
        <p:nvSpPr>
          <p:cNvPr id="3" name="向下箭號 2"/>
          <p:cNvSpPr/>
          <p:nvPr/>
        </p:nvSpPr>
        <p:spPr>
          <a:xfrm>
            <a:off x="3648363" y="2264739"/>
            <a:ext cx="840509" cy="775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91" y="3172733"/>
            <a:ext cx="4683845" cy="5199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423" y="4208557"/>
            <a:ext cx="3586640" cy="242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2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90" y="4916763"/>
            <a:ext cx="7071056" cy="88657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47" y="710264"/>
            <a:ext cx="5022995" cy="3399918"/>
          </a:xfrm>
          <a:prstGeom prst="rect">
            <a:avLst/>
          </a:prstGeom>
        </p:spPr>
      </p:pic>
      <p:sp>
        <p:nvSpPr>
          <p:cNvPr id="4" name="向下箭號 3"/>
          <p:cNvSpPr/>
          <p:nvPr/>
        </p:nvSpPr>
        <p:spPr>
          <a:xfrm>
            <a:off x="3574472" y="4045527"/>
            <a:ext cx="1126837" cy="6650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52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82" y="3193228"/>
            <a:ext cx="7330508" cy="264025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9" y="1176674"/>
            <a:ext cx="8098749" cy="10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48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7" y="129309"/>
            <a:ext cx="8775118" cy="535772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73" y="5719683"/>
            <a:ext cx="6326909" cy="10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7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13" y="645335"/>
            <a:ext cx="6844551" cy="56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8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7810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9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5818" y="3069395"/>
            <a:ext cx="775392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Sequential minimal optimization (SMO) is an algorithm for solving the quadratic programming (QP) problem that arises during the training of support-vector machines (SVM).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It </a:t>
            </a:r>
            <a:r>
              <a:rPr lang="en-US" altLang="zh-TW" dirty="0"/>
              <a:t>was invented by John Platt in 1998 at Microsoft Research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 smtClean="0"/>
              <a:t>SMO </a:t>
            </a:r>
            <a:r>
              <a:rPr lang="en-US" altLang="zh-TW" dirty="0"/>
              <a:t>is widely used for training support vector machines and is implemented by the popular LIBSVM </a:t>
            </a:r>
            <a:r>
              <a:rPr lang="en-US" altLang="zh-TW" dirty="0" err="1" smtClean="0"/>
              <a:t>tool.The</a:t>
            </a:r>
            <a:r>
              <a:rPr lang="en-US" altLang="zh-TW" dirty="0" smtClean="0"/>
              <a:t> </a:t>
            </a:r>
            <a:r>
              <a:rPr lang="en-US" altLang="zh-TW" dirty="0"/>
              <a:t>publication of the SMO algorithm in 1998 has generated a lot of excitement in the SVM community, as previously available methods for SVM training were much more complex and required expensive third-party QP solvers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5818" y="898298"/>
            <a:ext cx="7002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Sequential minimal optimization (SMO)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0036" y="1483073"/>
            <a:ext cx="4950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https://www.microsoft.com/en-us/research/wp-content/uploads/2016/02/tr-98-14.pdf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46883" y="63668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序列最小優化演算法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04702" y="2344847"/>
            <a:ext cx="6913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https://en.wikipedia.org/wiki/Sequential_minimal_optimization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9847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18" y="807373"/>
            <a:ext cx="7230601" cy="3045000"/>
          </a:xfrm>
          <a:prstGeom prst="rect">
            <a:avLst/>
          </a:prstGeom>
        </p:spPr>
      </p:pic>
      <p:sp>
        <p:nvSpPr>
          <p:cNvPr id="3" name="向下箭號 2"/>
          <p:cNvSpPr/>
          <p:nvPr/>
        </p:nvSpPr>
        <p:spPr>
          <a:xfrm>
            <a:off x="3629891" y="3897745"/>
            <a:ext cx="1080654" cy="720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29" y="4663554"/>
            <a:ext cx="6002326" cy="1531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41638" y="415030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可寫成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317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20" y="2478674"/>
            <a:ext cx="6002326" cy="1531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07752" y="407336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合頁損失函數</a:t>
            </a:r>
          </a:p>
        </p:txBody>
      </p:sp>
      <p:sp>
        <p:nvSpPr>
          <p:cNvPr id="4" name="矩形 3"/>
          <p:cNvSpPr/>
          <p:nvPr/>
        </p:nvSpPr>
        <p:spPr>
          <a:xfrm>
            <a:off x="2207752" y="4660082"/>
            <a:ext cx="3212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Hinge Loss Function 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46802" y="241518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正則化項</a:t>
            </a:r>
          </a:p>
        </p:txBody>
      </p:sp>
      <p:sp>
        <p:nvSpPr>
          <p:cNvPr id="6" name="矩形 5"/>
          <p:cNvSpPr/>
          <p:nvPr/>
        </p:nvSpPr>
        <p:spPr>
          <a:xfrm>
            <a:off x="2207752" y="5276304"/>
            <a:ext cx="4007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https://zh.wikipedia.org/wiki/Hinge_loss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0336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38525"/>
            <a:ext cx="9058275" cy="22002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Non-linear Classification</a:t>
            </a:r>
          </a:p>
          <a:p>
            <a:pPr algn="ctr"/>
            <a:r>
              <a:rPr lang="zh-TW" altLang="en-US" sz="6000" dirty="0" smtClean="0"/>
              <a:t>非線性問</a:t>
            </a:r>
            <a:r>
              <a:rPr lang="zh-TW" altLang="en-US" sz="6000" dirty="0"/>
              <a:t>題</a:t>
            </a:r>
          </a:p>
        </p:txBody>
      </p:sp>
    </p:spTree>
    <p:extLst>
      <p:ext uri="{BB962C8B-B14F-4D97-AF65-F5344CB8AC3E}">
        <p14:creationId xmlns:p14="http://schemas.microsoft.com/office/powerpoint/2010/main" val="154241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8" y="175411"/>
            <a:ext cx="9114863" cy="65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28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146" r="8646" b="16398"/>
          <a:stretch/>
        </p:blipFill>
        <p:spPr>
          <a:xfrm>
            <a:off x="514349" y="445178"/>
            <a:ext cx="7791451" cy="54031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5123" y="5949434"/>
            <a:ext cx="49881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Lecture12 – SVM</a:t>
            </a:r>
          </a:p>
          <a:p>
            <a:r>
              <a:rPr lang="en-US" altLang="zh-TW" dirty="0" smtClean="0"/>
              <a:t>https://www.slideshare.net/aorriols/lecture12-svm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8040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20" y="126642"/>
            <a:ext cx="8018079" cy="58741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0556" y="61399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6816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604"/>
          <a:stretch/>
        </p:blipFill>
        <p:spPr>
          <a:xfrm>
            <a:off x="495300" y="321125"/>
            <a:ext cx="8210549" cy="59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40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920" y="551657"/>
            <a:ext cx="5795727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68706" y="55684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187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03778"/>
            <a:ext cx="7886700" cy="26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2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2135"/>
          <a:stretch/>
        </p:blipFill>
        <p:spPr>
          <a:xfrm>
            <a:off x="180974" y="994719"/>
            <a:ext cx="8524875" cy="49271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53185" y="6211669"/>
            <a:ext cx="5940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Machines</a:t>
            </a:r>
          </a:p>
          <a:p>
            <a:r>
              <a:rPr lang="en-US" altLang="zh-TW" dirty="0" smtClean="0"/>
              <a:t>https://www.slideshare.net/nextlib/support-vector-machines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167" y="120134"/>
            <a:ext cx="74809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Binary Classification problem</a:t>
            </a:r>
            <a:r>
              <a:rPr lang="zh-TW" altLang="en-US" sz="3200" dirty="0" smtClean="0"/>
              <a:t>二元分類問題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4046558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32" y="622203"/>
            <a:ext cx="4738469" cy="283219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2" y="3923389"/>
            <a:ext cx="5041932" cy="2449701"/>
          </a:xfrm>
          <a:prstGeom prst="rect">
            <a:avLst/>
          </a:prstGeom>
        </p:spPr>
      </p:pic>
      <p:sp>
        <p:nvSpPr>
          <p:cNvPr id="4" name="向下箭號 3"/>
          <p:cNvSpPr/>
          <p:nvPr/>
        </p:nvSpPr>
        <p:spPr>
          <a:xfrm>
            <a:off x="3897745" y="3454399"/>
            <a:ext cx="1311564" cy="600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664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1" y="970650"/>
            <a:ext cx="7878534" cy="501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4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56" y="619125"/>
            <a:ext cx="6704044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773344"/>
            <a:ext cx="9144000" cy="203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Sklearn_SVM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2135849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1805" y="774527"/>
            <a:ext cx="6981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https://scikit-learn.org/stable/modules/classes.html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579" y="1270911"/>
            <a:ext cx="7509902" cy="49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82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2538" y="75986"/>
            <a:ext cx="5384223" cy="844838"/>
          </a:xfrm>
        </p:spPr>
        <p:txBody>
          <a:bodyPr/>
          <a:lstStyle/>
          <a:p>
            <a:r>
              <a:rPr lang="en-US" altLang="zh-TW" dirty="0" err="1"/>
              <a:t>sklearn.svm.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en-US" altLang="zh-TW" dirty="0" err="1"/>
              <a:t>SVC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0725" y="1468368"/>
            <a:ext cx="451629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class </a:t>
            </a:r>
            <a:r>
              <a:rPr lang="en-US" altLang="zh-TW" sz="2800" dirty="0" err="1"/>
              <a:t>sklearn.svm.LinearSVC</a:t>
            </a:r>
            <a:r>
              <a:rPr lang="en-US" altLang="zh-TW" sz="2800" dirty="0" smtClean="0"/>
              <a:t>(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penalty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=’l2’, 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=’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squared_hinge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’, 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dirty="0" smtClean="0"/>
              <a:t>dual=True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tol</a:t>
            </a:r>
            <a:r>
              <a:rPr lang="en-US" altLang="zh-TW" sz="2400" dirty="0" smtClean="0"/>
              <a:t>=0.0001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C=1.0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multi_class</a:t>
            </a:r>
            <a:r>
              <a:rPr lang="en-US" altLang="zh-TW" sz="2400" dirty="0"/>
              <a:t>=’</a:t>
            </a:r>
            <a:r>
              <a:rPr lang="en-US" altLang="zh-TW" sz="2400" dirty="0" err="1"/>
              <a:t>ovr</a:t>
            </a:r>
            <a:r>
              <a:rPr lang="en-US" altLang="zh-TW" sz="2400" dirty="0"/>
              <a:t>’,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fit_intercept</a:t>
            </a:r>
            <a:r>
              <a:rPr lang="en-US" altLang="zh-TW" sz="2400" dirty="0" smtClean="0"/>
              <a:t>=True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intercept_scaling</a:t>
            </a:r>
            <a:r>
              <a:rPr lang="en-US" altLang="zh-TW" sz="2400" dirty="0" smtClean="0"/>
              <a:t>=1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class_weight</a:t>
            </a:r>
            <a:r>
              <a:rPr lang="en-US" altLang="zh-TW" sz="2400" dirty="0" smtClean="0"/>
              <a:t>=None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verbose=0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random_state</a:t>
            </a:r>
            <a:r>
              <a:rPr lang="en-US" altLang="zh-TW" sz="2400" dirty="0" smtClean="0"/>
              <a:t>=None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max_iter</a:t>
            </a:r>
            <a:r>
              <a:rPr lang="en-US" altLang="zh-TW" sz="2400" dirty="0" smtClean="0"/>
              <a:t>=1000)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06400" y="822037"/>
            <a:ext cx="8571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https://scikit-learn.org/stable/modules/generated/sklearn.svm.LinearSVC.html#sklearn.svm.LinearSVC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14800" y="2237809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Linear Support Vector Classification.</a:t>
            </a:r>
          </a:p>
          <a:p>
            <a:endParaRPr lang="en-US" altLang="zh-TW" dirty="0"/>
          </a:p>
          <a:p>
            <a:r>
              <a:rPr lang="en-US" altLang="zh-TW" dirty="0"/>
              <a:t>Similar to SVC with parameter kernel=’linear’, but implemented in terms of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liblinear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rather than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libsvm</a:t>
            </a:r>
            <a:r>
              <a:rPr lang="en-US" altLang="zh-TW" dirty="0"/>
              <a:t>, so it has more flexibility in the choice of penalties and loss functions and should scale better to large numbers of samples.</a:t>
            </a:r>
          </a:p>
          <a:p>
            <a:endParaRPr lang="en-US" altLang="zh-TW" dirty="0"/>
          </a:p>
          <a:p>
            <a:r>
              <a:rPr lang="en-US" altLang="zh-TW" dirty="0"/>
              <a:t>This class supports both dense and sparse input and the multiclass support is handled according to a one-vs-the-rest scheme.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8918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20" y="2478674"/>
            <a:ext cx="6002326" cy="1531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07752" y="407336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合頁損失函數</a:t>
            </a:r>
          </a:p>
        </p:txBody>
      </p:sp>
      <p:sp>
        <p:nvSpPr>
          <p:cNvPr id="4" name="矩形 3"/>
          <p:cNvSpPr/>
          <p:nvPr/>
        </p:nvSpPr>
        <p:spPr>
          <a:xfrm>
            <a:off x="2207752" y="4660082"/>
            <a:ext cx="3212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Hinge Loss Function 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46802" y="241518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正則化項</a:t>
            </a:r>
          </a:p>
        </p:txBody>
      </p:sp>
      <p:sp>
        <p:nvSpPr>
          <p:cNvPr id="6" name="矩形 5"/>
          <p:cNvSpPr/>
          <p:nvPr/>
        </p:nvSpPr>
        <p:spPr>
          <a:xfrm>
            <a:off x="2207752" y="5276304"/>
            <a:ext cx="4007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https://zh.wikipedia.org/wiki/Hinge_loss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5866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2538" y="75986"/>
            <a:ext cx="5384223" cy="844838"/>
          </a:xfrm>
        </p:spPr>
        <p:txBody>
          <a:bodyPr/>
          <a:lstStyle/>
          <a:p>
            <a:r>
              <a:rPr lang="en-US" altLang="zh-TW" dirty="0" err="1"/>
              <a:t>sklearn.svm.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en-US" altLang="zh-TW" dirty="0" err="1"/>
              <a:t>SVC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0725" y="1468368"/>
            <a:ext cx="451629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class </a:t>
            </a:r>
            <a:r>
              <a:rPr lang="en-US" altLang="zh-TW" sz="2800" dirty="0" err="1"/>
              <a:t>sklearn.svm.LinearSVC</a:t>
            </a:r>
            <a:r>
              <a:rPr lang="en-US" altLang="zh-TW" sz="2800" dirty="0" smtClean="0"/>
              <a:t>(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penalty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=’l2’, 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=’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squared_hinge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’, 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dirty="0" smtClean="0"/>
              <a:t>dual=True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tol</a:t>
            </a:r>
            <a:r>
              <a:rPr lang="en-US" altLang="zh-TW" sz="2400" dirty="0" smtClean="0"/>
              <a:t>=0.0001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C=1.0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multi_class</a:t>
            </a:r>
            <a:r>
              <a:rPr lang="en-US" altLang="zh-TW" sz="2400" dirty="0"/>
              <a:t>=’</a:t>
            </a:r>
            <a:r>
              <a:rPr lang="en-US" altLang="zh-TW" sz="2400" dirty="0" err="1"/>
              <a:t>ovr</a:t>
            </a:r>
            <a:r>
              <a:rPr lang="en-US" altLang="zh-TW" sz="2400" dirty="0"/>
              <a:t>’,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fit_intercept</a:t>
            </a:r>
            <a:r>
              <a:rPr lang="en-US" altLang="zh-TW" sz="2400" dirty="0" smtClean="0"/>
              <a:t>=True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intercept_scaling</a:t>
            </a:r>
            <a:r>
              <a:rPr lang="en-US" altLang="zh-TW" sz="2400" dirty="0" smtClean="0"/>
              <a:t>=1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class_weight</a:t>
            </a:r>
            <a:r>
              <a:rPr lang="en-US" altLang="zh-TW" sz="2400" dirty="0" smtClean="0"/>
              <a:t>=None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verbose=0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random_state</a:t>
            </a:r>
            <a:r>
              <a:rPr lang="en-US" altLang="zh-TW" sz="2400" dirty="0" smtClean="0"/>
              <a:t>=None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max_iter</a:t>
            </a:r>
            <a:r>
              <a:rPr lang="en-US" altLang="zh-TW" sz="2400" dirty="0" smtClean="0"/>
              <a:t>=1000)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06400" y="822037"/>
            <a:ext cx="8571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https://scikit-learn.org/stable/modules/generated/sklearn.svm.LinearSVC.html#sklearn.svm.LinearSVC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33091" y="2015912"/>
            <a:ext cx="45720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penalty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string, ‘l1’ or ‘l2’ (default=’l2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’)</a:t>
            </a: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Specifies the norm used in the penalization. 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‘l2’ penalty is the standard used in SVC. 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‘l1’ leads to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coef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 vectors that are sparse.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33091" y="4318356"/>
            <a:ext cx="5246255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: string, ‘hinge’ or ‘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squared_hinge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(default=’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squared_hinge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’)</a:t>
            </a: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Specifies the loss function. 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hinge’ is the standard SVM loss (used e.g. by the SVC class) 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squared_hinge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is the square of the hinge loss.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8208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631" y="2109460"/>
            <a:ext cx="8098529" cy="21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9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29309"/>
            <a:ext cx="3887932" cy="692728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sklearn.svm.SVC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5635" y="1046403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/>
              <a:t>class </a:t>
            </a:r>
            <a:r>
              <a:rPr lang="en-US" altLang="zh-TW" sz="2400" dirty="0" err="1"/>
              <a:t>sklearn.svm.SVC</a:t>
            </a:r>
            <a:r>
              <a:rPr lang="en-US" altLang="zh-TW" sz="2400" dirty="0" smtClean="0"/>
              <a:t>(</a:t>
            </a:r>
          </a:p>
          <a:p>
            <a:r>
              <a:rPr lang="en-US" altLang="zh-TW" sz="2400" dirty="0" smtClean="0"/>
              <a:t>C=1.0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kernel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=’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rbf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’, 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dirty="0" smtClean="0"/>
              <a:t>degree=3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gamma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=’</a:t>
            </a:r>
            <a:r>
              <a:rPr lang="en-US" altLang="zh-TW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auto_deprecated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’, </a:t>
            </a:r>
            <a:endParaRPr lang="en-US" altLang="zh-TW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dirty="0" smtClean="0"/>
              <a:t>coef0=0.0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shrinking=True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probability=False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tol</a:t>
            </a:r>
            <a:r>
              <a:rPr lang="en-US" altLang="zh-TW" sz="2400" dirty="0" smtClean="0"/>
              <a:t>=0.001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cache_size</a:t>
            </a:r>
            <a:r>
              <a:rPr lang="en-US" altLang="zh-TW" sz="2400" dirty="0" smtClean="0"/>
              <a:t>=200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class_weight</a:t>
            </a:r>
            <a:r>
              <a:rPr lang="en-US" altLang="zh-TW" sz="2400" dirty="0" smtClean="0"/>
              <a:t>=None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verbose=False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max_iter</a:t>
            </a:r>
            <a:r>
              <a:rPr lang="en-US" altLang="zh-TW" sz="2400" dirty="0"/>
              <a:t>=-1,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decision_function_shape</a:t>
            </a:r>
            <a:r>
              <a:rPr lang="en-US" altLang="zh-TW" sz="2400" dirty="0"/>
              <a:t>=’</a:t>
            </a:r>
            <a:r>
              <a:rPr lang="en-US" altLang="zh-TW" sz="2400" dirty="0" err="1"/>
              <a:t>ovr</a:t>
            </a:r>
            <a:r>
              <a:rPr lang="en-US" altLang="zh-TW" sz="2400" dirty="0"/>
              <a:t>’, </a:t>
            </a:r>
            <a:r>
              <a:rPr lang="en-US" altLang="zh-TW" sz="2400" dirty="0" err="1"/>
              <a:t>random_state</a:t>
            </a:r>
            <a:r>
              <a:rPr lang="en-US" altLang="zh-TW" sz="2400" dirty="0"/>
              <a:t>=None)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619" y="4185597"/>
            <a:ext cx="4511782" cy="19830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14401" y="353675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kernel : string, optional (default=’</a:t>
            </a:r>
            <a:r>
              <a:rPr lang="en-US" altLang="zh-TW" dirty="0" err="1"/>
              <a:t>rbf</a:t>
            </a:r>
            <a:r>
              <a:rPr lang="en-US" altLang="zh-TW" dirty="0" smtClean="0"/>
              <a:t>’)</a:t>
            </a:r>
          </a:p>
          <a:p>
            <a:endParaRPr lang="en-US" altLang="zh-TW" dirty="0"/>
          </a:p>
          <a:p>
            <a:r>
              <a:rPr lang="en-US" altLang="zh-TW" dirty="0"/>
              <a:t>Specifies the kernel type to be used in the algorithm. It must be one of ‘linear’, ‘poly’, ‘</a:t>
            </a:r>
            <a:r>
              <a:rPr lang="en-US" altLang="zh-TW" dirty="0" err="1"/>
              <a:t>rbf</a:t>
            </a:r>
            <a:r>
              <a:rPr lang="en-US" altLang="zh-TW" dirty="0"/>
              <a:t>’, ‘sigmoid’, ‘precomputed’ or a callable.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預設是</a:t>
            </a:r>
            <a:r>
              <a:rPr lang="en-US" altLang="zh-TW" dirty="0" smtClean="0"/>
              <a:t>‘</a:t>
            </a:r>
            <a:r>
              <a:rPr lang="en-US" altLang="zh-TW" dirty="0" err="1"/>
              <a:t>rbf</a:t>
            </a:r>
            <a:r>
              <a:rPr lang="en-US" altLang="zh-TW" dirty="0"/>
              <a:t>’ </a:t>
            </a:r>
            <a:r>
              <a:rPr lang="en-US" altLang="zh-TW" dirty="0" smtClean="0"/>
              <a:t>=Radial </a:t>
            </a:r>
            <a:r>
              <a:rPr lang="en-US" altLang="zh-TW" dirty="0"/>
              <a:t>basis function </a:t>
            </a:r>
          </a:p>
          <a:p>
            <a:r>
              <a:rPr lang="zh-TW" altLang="en-US" dirty="0" smtClean="0"/>
              <a:t>                   （</a:t>
            </a:r>
            <a:r>
              <a:rPr lang="zh-TW" altLang="en-US" dirty="0"/>
              <a:t>高斯）徑向基函數核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If </a:t>
            </a:r>
            <a:r>
              <a:rPr lang="en-US" altLang="zh-TW" dirty="0"/>
              <a:t>a callable is given it is used to pre-compute the kernel matrix from data matrices; that matrix should be an array of shape (</a:t>
            </a:r>
            <a:r>
              <a:rPr lang="en-US" altLang="zh-TW" dirty="0" err="1"/>
              <a:t>n_samples</a:t>
            </a:r>
            <a:r>
              <a:rPr lang="en-US" altLang="zh-TW" dirty="0"/>
              <a:t>, </a:t>
            </a:r>
            <a:r>
              <a:rPr lang="en-US" altLang="zh-TW" dirty="0" err="1"/>
              <a:t>n_samples</a:t>
            </a:r>
            <a:r>
              <a:rPr lang="en-US" altLang="zh-TW" dirty="0"/>
              <a:t>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93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38525"/>
            <a:ext cx="9144000" cy="22002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Hard-</a:t>
            </a:r>
            <a:r>
              <a:rPr lang="en-US" altLang="zh-TW" sz="6000" dirty="0" smtClean="0">
                <a:solidFill>
                  <a:srgbClr val="FFFF00"/>
                </a:solidFill>
              </a:rPr>
              <a:t>linear</a:t>
            </a:r>
            <a:r>
              <a:rPr lang="en-US" altLang="zh-TW" sz="6000" dirty="0" smtClean="0"/>
              <a:t>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54590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https://en.wikipedia.org/wiki/Radial_basis_function_kernel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14" y="1969490"/>
            <a:ext cx="8891186" cy="27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22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29309"/>
            <a:ext cx="3887932" cy="692728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sklearn.svm.SVC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5635" y="1046403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/>
              <a:t>class </a:t>
            </a:r>
            <a:r>
              <a:rPr lang="en-US" altLang="zh-TW" sz="2400" dirty="0" err="1"/>
              <a:t>sklearn.svm.SVC</a:t>
            </a:r>
            <a:r>
              <a:rPr lang="en-US" altLang="zh-TW" sz="2400" dirty="0" smtClean="0"/>
              <a:t>(</a:t>
            </a:r>
          </a:p>
          <a:p>
            <a:r>
              <a:rPr lang="en-US" altLang="zh-TW" sz="2400" dirty="0" smtClean="0"/>
              <a:t>C=1.0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kernel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=’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rbf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’, 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dirty="0" smtClean="0"/>
              <a:t>degree=3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gamma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=’</a:t>
            </a:r>
            <a:r>
              <a:rPr lang="en-US" altLang="zh-TW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auto_deprecated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’, </a:t>
            </a:r>
            <a:endParaRPr lang="en-US" altLang="zh-TW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dirty="0" smtClean="0"/>
              <a:t>coef0=0.0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shrinking=True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probability=False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tol</a:t>
            </a:r>
            <a:r>
              <a:rPr lang="en-US" altLang="zh-TW" sz="2400" dirty="0" smtClean="0"/>
              <a:t>=0.001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cache_size</a:t>
            </a:r>
            <a:r>
              <a:rPr lang="en-US" altLang="zh-TW" sz="2400" dirty="0" smtClean="0"/>
              <a:t>=200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class_weight</a:t>
            </a:r>
            <a:r>
              <a:rPr lang="en-US" altLang="zh-TW" sz="2400" dirty="0" smtClean="0"/>
              <a:t>=None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verbose=False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max_iter</a:t>
            </a:r>
            <a:r>
              <a:rPr lang="en-US" altLang="zh-TW" sz="2400" dirty="0"/>
              <a:t>=-1,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decision_function_shape</a:t>
            </a:r>
            <a:r>
              <a:rPr lang="en-US" altLang="zh-TW" sz="2400" dirty="0"/>
              <a:t>=’</a:t>
            </a:r>
            <a:r>
              <a:rPr lang="en-US" altLang="zh-TW" sz="2400" dirty="0" err="1"/>
              <a:t>ovr</a:t>
            </a:r>
            <a:r>
              <a:rPr lang="en-US" altLang="zh-TW" sz="2400" dirty="0"/>
              <a:t>’, </a:t>
            </a:r>
            <a:r>
              <a:rPr lang="en-US" altLang="zh-TW" sz="2400" dirty="0" err="1"/>
              <a:t>random_state</a:t>
            </a:r>
            <a:r>
              <a:rPr lang="en-US" altLang="zh-TW" sz="2400" dirty="0"/>
              <a:t>=None)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327236" y="2292897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gamma : float, optional (default=’auto’)</a:t>
            </a:r>
          </a:p>
          <a:p>
            <a:r>
              <a:rPr lang="en-US" altLang="zh-TW" dirty="0"/>
              <a:t>Kernel coefficient for ‘</a:t>
            </a:r>
            <a:r>
              <a:rPr lang="en-US" altLang="zh-TW" dirty="0" err="1"/>
              <a:t>rbf</a:t>
            </a:r>
            <a:r>
              <a:rPr lang="en-US" altLang="zh-TW" dirty="0"/>
              <a:t>’, ‘poly’ and ‘sigmoid’.</a:t>
            </a:r>
          </a:p>
          <a:p>
            <a:endParaRPr lang="en-US" altLang="zh-TW" dirty="0"/>
          </a:p>
          <a:p>
            <a:r>
              <a:rPr lang="en-US" altLang="zh-TW" dirty="0"/>
              <a:t>Current default is ‘auto’ which uses 1 / </a:t>
            </a:r>
            <a:r>
              <a:rPr lang="en-US" altLang="zh-TW" dirty="0" err="1"/>
              <a:t>n_features</a:t>
            </a:r>
            <a:r>
              <a:rPr lang="en-US" altLang="zh-TW" dirty="0"/>
              <a:t>, if gamma='scale' is passed then it uses 1 / (</a:t>
            </a:r>
            <a:r>
              <a:rPr lang="en-US" altLang="zh-TW" dirty="0" err="1"/>
              <a:t>n_features</a:t>
            </a:r>
            <a:r>
              <a:rPr lang="en-US" altLang="zh-TW" dirty="0"/>
              <a:t> * </a:t>
            </a:r>
            <a:r>
              <a:rPr lang="en-US" altLang="zh-TW" dirty="0" err="1"/>
              <a:t>X.var</a:t>
            </a:r>
            <a:r>
              <a:rPr lang="en-US" altLang="zh-TW" dirty="0"/>
              <a:t>()) as value of gamma.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current default of gamma, ‘auto’, will change to ‘scale’ in version 0.22. ‘</a:t>
            </a:r>
            <a:r>
              <a:rPr lang="en-US" altLang="zh-TW" dirty="0" err="1"/>
              <a:t>auto_deprecated</a:t>
            </a:r>
            <a:r>
              <a:rPr lang="en-US" altLang="zh-TW" dirty="0"/>
              <a:t>’, a deprecated version of ‘auto’ is used as a default indicating that no explicit value of gamma was passed.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1209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29309"/>
            <a:ext cx="3887932" cy="692728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sklearn.svm.SVC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5635" y="1046403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/>
              <a:t>class </a:t>
            </a:r>
            <a:r>
              <a:rPr lang="en-US" altLang="zh-TW" sz="2400" dirty="0" err="1"/>
              <a:t>sklearn.svm.SVC</a:t>
            </a:r>
            <a:r>
              <a:rPr lang="en-US" altLang="zh-TW" sz="2400" dirty="0" smtClean="0"/>
              <a:t>(</a:t>
            </a:r>
          </a:p>
          <a:p>
            <a:r>
              <a:rPr lang="en-US" altLang="zh-TW" sz="2400" dirty="0" smtClean="0"/>
              <a:t>C=1.0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kernel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=’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rbf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’, 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dirty="0" smtClean="0"/>
              <a:t>degree=3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gamma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=’</a:t>
            </a:r>
            <a:r>
              <a:rPr lang="en-US" altLang="zh-TW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auto_deprecated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’, </a:t>
            </a:r>
            <a:endParaRPr lang="en-US" altLang="zh-TW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dirty="0" smtClean="0"/>
              <a:t>coef0=0.0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shrinking=True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probability=False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tol</a:t>
            </a:r>
            <a:r>
              <a:rPr lang="en-US" altLang="zh-TW" sz="2400" dirty="0" smtClean="0"/>
              <a:t>=0.001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cache_size</a:t>
            </a:r>
            <a:r>
              <a:rPr lang="en-US" altLang="zh-TW" sz="2400" dirty="0" smtClean="0"/>
              <a:t>=200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class_weight</a:t>
            </a:r>
            <a:r>
              <a:rPr lang="en-US" altLang="zh-TW" sz="2400" dirty="0" smtClean="0"/>
              <a:t>=None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smtClean="0"/>
              <a:t>verbose=False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r>
              <a:rPr lang="en-US" altLang="zh-TW" sz="2400" dirty="0" err="1" smtClean="0"/>
              <a:t>max_iter</a:t>
            </a:r>
            <a:r>
              <a:rPr lang="en-US" altLang="zh-TW" sz="2400" dirty="0"/>
              <a:t>=-1, </a:t>
            </a:r>
            <a:endParaRPr lang="en-US" altLang="zh-TW" sz="2400" dirty="0" smtClean="0"/>
          </a:p>
          <a:p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decision_function_shape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=’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ovr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’, </a:t>
            </a:r>
            <a:r>
              <a:rPr lang="en-US" altLang="zh-TW" sz="2400" dirty="0" err="1"/>
              <a:t>random_state</a:t>
            </a:r>
            <a:r>
              <a:rPr lang="en-US" altLang="zh-TW" sz="2400" dirty="0"/>
              <a:t>=None)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713019" y="1332453"/>
            <a:ext cx="52231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 : float, optional (default=1.0)</a:t>
            </a:r>
          </a:p>
          <a:p>
            <a:r>
              <a:rPr lang="en-US" altLang="zh-TW" sz="2400" dirty="0"/>
              <a:t>Penalty parameter C of the error term.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038600" y="322595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degree : </a:t>
            </a:r>
            <a:r>
              <a:rPr lang="en-US" altLang="zh-TW" dirty="0" err="1"/>
              <a:t>int</a:t>
            </a:r>
            <a:r>
              <a:rPr lang="en-US" altLang="zh-TW" dirty="0"/>
              <a:t>, optional (default=3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Degree of the polynomial kernel function (‘poly’). Ignored by all other kernels.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29817" y="5488785"/>
            <a:ext cx="4406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decision_function_shape</a:t>
            </a:r>
            <a:r>
              <a:rPr lang="en-US" altLang="zh-TW" sz="2400" dirty="0"/>
              <a:t> : ‘</a:t>
            </a:r>
            <a:r>
              <a:rPr lang="en-US" altLang="zh-TW" sz="2400" dirty="0" err="1"/>
              <a:t>ovo</a:t>
            </a:r>
            <a:r>
              <a:rPr lang="en-US" altLang="zh-TW" sz="2400" dirty="0"/>
              <a:t>’, ‘</a:t>
            </a:r>
            <a:r>
              <a:rPr lang="en-US" altLang="zh-TW" sz="2400" dirty="0" err="1"/>
              <a:t>ovr</a:t>
            </a:r>
            <a:r>
              <a:rPr lang="en-US" altLang="zh-TW" sz="2400" dirty="0"/>
              <a:t>’, </a:t>
            </a:r>
            <a:endParaRPr lang="en-US" altLang="zh-TW" sz="2400" dirty="0" smtClean="0"/>
          </a:p>
          <a:p>
            <a:r>
              <a:rPr lang="en-US" altLang="zh-TW" sz="2400" dirty="0" smtClean="0"/>
              <a:t>default</a:t>
            </a:r>
            <a:r>
              <a:rPr lang="en-US" altLang="zh-TW" sz="2400" dirty="0"/>
              <a:t>=’</a:t>
            </a:r>
            <a:r>
              <a:rPr lang="en-US" altLang="zh-TW" sz="2400" dirty="0" err="1"/>
              <a:t>ovr</a:t>
            </a:r>
            <a:r>
              <a:rPr lang="en-US" altLang="zh-TW" sz="2400" dirty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3125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7199" y="722853"/>
            <a:ext cx="84928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SVM==== FOR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binary classification</a:t>
            </a:r>
          </a:p>
          <a:p>
            <a:r>
              <a:rPr lang="en-US" altLang="zh-CN" sz="2800" dirty="0" smtClean="0"/>
              <a:t>How about Multi-class Classification??</a:t>
            </a:r>
          </a:p>
          <a:p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535245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7199" y="722853"/>
            <a:ext cx="84928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SVM==== FOR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binary classification</a:t>
            </a:r>
          </a:p>
          <a:p>
            <a:r>
              <a:rPr lang="en-US" altLang="zh-CN" sz="2800" dirty="0" smtClean="0"/>
              <a:t>How about Multi-class Classification??</a:t>
            </a:r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通過組合多個二分類器來實現多分類器的構造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44217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199" y="4657776"/>
            <a:ext cx="81418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.</a:t>
            </a:r>
            <a:r>
              <a:rPr lang="zh-CN" altLang="en-US" dirty="0" smtClean="0"/>
              <a:t>一對一法（</a:t>
            </a:r>
            <a:r>
              <a:rPr lang="en-US" altLang="zh-CN" dirty="0" smtClean="0"/>
              <a:t>one-versus-one,</a:t>
            </a:r>
            <a:r>
              <a:rPr lang="zh-CN" altLang="en-US" dirty="0" smtClean="0"/>
              <a:t>簡稱</a:t>
            </a:r>
            <a:r>
              <a:rPr lang="en-US" altLang="zh-CN" dirty="0" smtClean="0"/>
              <a:t>1-v-1 </a:t>
            </a:r>
            <a:r>
              <a:rPr lang="en-US" altLang="zh-CN" dirty="0"/>
              <a:t>SVMs, OVO SVMs, </a:t>
            </a:r>
            <a:r>
              <a:rPr lang="en-US" altLang="zh-CN" dirty="0" smtClean="0"/>
              <a:t>pairwise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其做法是在任意兩類樣本之間設計一個</a:t>
            </a:r>
            <a:r>
              <a:rPr lang="en-US" altLang="zh-CN" dirty="0" smtClean="0"/>
              <a:t>SVM</a:t>
            </a:r>
            <a:r>
              <a:rPr lang="zh-CN" altLang="en-US" dirty="0"/>
              <a:t>，因此</a:t>
            </a:r>
            <a:r>
              <a:rPr lang="en-US" altLang="zh-CN" dirty="0" smtClean="0"/>
              <a:t>k</a:t>
            </a:r>
            <a:r>
              <a:rPr lang="zh-CN" altLang="en-US" dirty="0" smtClean="0"/>
              <a:t>個類別的樣本就需要設計</a:t>
            </a:r>
            <a:r>
              <a:rPr lang="en-US" altLang="zh-CN" dirty="0" smtClean="0"/>
              <a:t>k(k-1</a:t>
            </a:r>
            <a:r>
              <a:rPr lang="en-US" altLang="zh-CN" dirty="0"/>
              <a:t>)/</a:t>
            </a:r>
            <a:r>
              <a:rPr lang="en-US" altLang="zh-CN" dirty="0" smtClean="0"/>
              <a:t>2</a:t>
            </a:r>
            <a:r>
              <a:rPr lang="zh-CN" altLang="en-US" dirty="0" smtClean="0"/>
              <a:t>個</a:t>
            </a:r>
            <a:r>
              <a:rPr lang="en-US" altLang="zh-CN" dirty="0" smtClean="0"/>
              <a:t>SVM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當對一個未知樣本進行分類時，最後得票最多的類別即為該未知樣本的類別。</a:t>
            </a:r>
            <a:endParaRPr lang="en-US" altLang="zh-CN" dirty="0" smtClean="0"/>
          </a:p>
          <a:p>
            <a:r>
              <a:rPr lang="en-US" altLang="zh-CN" dirty="0" err="1" smtClean="0"/>
              <a:t>Libsvm</a:t>
            </a:r>
            <a:r>
              <a:rPr lang="zh-CN" altLang="en-US" dirty="0" smtClean="0"/>
              <a:t>中的多類分類就是根據這個方法實現的。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57199" y="722853"/>
            <a:ext cx="84928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SVM==== FOR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binary classification</a:t>
            </a:r>
          </a:p>
          <a:p>
            <a:r>
              <a:rPr lang="en-US" altLang="zh-CN" sz="2800" dirty="0" smtClean="0"/>
              <a:t>How about Multi-class Classification??</a:t>
            </a:r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通過組合多個二分類器來實現多分類器的構造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83308" y="3161437"/>
            <a:ext cx="8141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.</a:t>
            </a:r>
            <a:r>
              <a:rPr lang="zh-CN" altLang="en-US" dirty="0" smtClean="0"/>
              <a:t>一對多法（</a:t>
            </a:r>
            <a:r>
              <a:rPr lang="en-US" altLang="zh-CN" dirty="0" smtClean="0"/>
              <a:t>one-versus-rest,</a:t>
            </a:r>
            <a:r>
              <a:rPr lang="zh-CN" altLang="en-US" dirty="0" smtClean="0"/>
              <a:t>簡稱</a:t>
            </a:r>
            <a:r>
              <a:rPr lang="en-US" altLang="zh-CN" dirty="0" smtClean="0"/>
              <a:t>1-v-r </a:t>
            </a:r>
            <a:r>
              <a:rPr lang="en-US" altLang="zh-CN" dirty="0"/>
              <a:t>SVMs, OVR </a:t>
            </a:r>
            <a:r>
              <a:rPr lang="en-US" altLang="zh-CN" dirty="0" smtClean="0"/>
              <a:t>SVMs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r>
              <a:rPr lang="zh-CN" altLang="en-US" dirty="0" smtClean="0"/>
              <a:t>訓練時依次把某個類別的樣本歸為一類</a:t>
            </a:r>
            <a:r>
              <a:rPr lang="en-US" altLang="zh-CN" dirty="0" smtClean="0"/>
              <a:t>,</a:t>
            </a:r>
            <a:r>
              <a:rPr lang="zh-CN" altLang="en-US" dirty="0" smtClean="0"/>
              <a:t>其他剩餘的樣本歸為另一類，這樣</a:t>
            </a:r>
            <a:r>
              <a:rPr lang="en-US" altLang="zh-CN" dirty="0" smtClean="0"/>
              <a:t>k</a:t>
            </a:r>
            <a:r>
              <a:rPr lang="zh-CN" altLang="en-US" dirty="0" smtClean="0"/>
              <a:t>個類別的樣本就構造出了</a:t>
            </a:r>
            <a:r>
              <a:rPr lang="en-US" altLang="zh-CN" dirty="0" smtClean="0"/>
              <a:t>k</a:t>
            </a:r>
            <a:r>
              <a:rPr lang="zh-CN" altLang="en-US" dirty="0" smtClean="0"/>
              <a:t>個</a:t>
            </a:r>
            <a:r>
              <a:rPr lang="en-US" altLang="zh-CN" dirty="0" smtClean="0"/>
              <a:t>SVM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分類時將未知樣本分類為具有最大分類函數值的那類。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6509" y="6480807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https://blog.csdn.net/weixin_38100489/article/details/78363326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0985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773344"/>
            <a:ext cx="9144000" cy="203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Sklearn_SVM_IRIS</a:t>
            </a:r>
            <a:endParaRPr lang="en-US" altLang="zh-TW" sz="4400" dirty="0"/>
          </a:p>
        </p:txBody>
      </p:sp>
      <p:sp>
        <p:nvSpPr>
          <p:cNvPr id="3" name="矩形 2"/>
          <p:cNvSpPr/>
          <p:nvPr/>
        </p:nvSpPr>
        <p:spPr>
          <a:xfrm>
            <a:off x="369455" y="2717908"/>
            <a:ext cx="8599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https://github.com/MyDearGreatTeacher/TensorSecurity/blob/master/data/iris.data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049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8691" y="613074"/>
            <a:ext cx="827578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matplotlib.pyplot</a:t>
            </a:r>
            <a:r>
              <a:rPr lang="en-US" altLang="zh-TW" dirty="0"/>
              <a:t> as </a:t>
            </a:r>
            <a:r>
              <a:rPr lang="en-US" altLang="zh-TW" dirty="0" err="1"/>
              <a:t>plt</a:t>
            </a:r>
            <a:endParaRPr lang="en-US" altLang="zh-TW" dirty="0"/>
          </a:p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sklearn.datasets</a:t>
            </a:r>
            <a:r>
              <a:rPr lang="en-US" altLang="zh-TW" dirty="0"/>
              <a:t> import </a:t>
            </a:r>
            <a:r>
              <a:rPr lang="en-US" altLang="zh-TW" dirty="0" err="1"/>
              <a:t>load_iris</a:t>
            </a:r>
            <a:r>
              <a:rPr lang="en-US" altLang="zh-TW" dirty="0"/>
              <a:t>    #</a:t>
            </a:r>
            <a:r>
              <a:rPr lang="zh-TW" altLang="en-US" dirty="0"/>
              <a:t>導入資料集</a:t>
            </a:r>
            <a:r>
              <a:rPr lang="en-US" altLang="zh-TW" dirty="0"/>
              <a:t>iris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#</a:t>
            </a:r>
            <a:r>
              <a:rPr lang="zh-TW" altLang="en-US" dirty="0"/>
              <a:t>載入資料集  </a:t>
            </a:r>
          </a:p>
          <a:p>
            <a:r>
              <a:rPr lang="en-US" altLang="zh-TW" dirty="0"/>
              <a:t>iris = </a:t>
            </a:r>
            <a:r>
              <a:rPr lang="en-US" altLang="zh-TW" dirty="0" err="1"/>
              <a:t>load_iris</a:t>
            </a:r>
            <a:r>
              <a:rPr lang="en-US" altLang="zh-TW" dirty="0"/>
              <a:t>()  </a:t>
            </a:r>
          </a:p>
          <a:p>
            <a:r>
              <a:rPr lang="en-US" altLang="zh-TW" dirty="0"/>
              <a:t>print(</a:t>
            </a:r>
            <a:r>
              <a:rPr lang="en-US" altLang="zh-TW" dirty="0" err="1"/>
              <a:t>iris.data</a:t>
            </a:r>
            <a:r>
              <a:rPr lang="en-US" altLang="zh-TW" dirty="0"/>
              <a:t>)          #</a:t>
            </a:r>
            <a:r>
              <a:rPr lang="zh-TW" altLang="en-US" dirty="0"/>
              <a:t>輸出資料集  </a:t>
            </a:r>
          </a:p>
          <a:p>
            <a:r>
              <a:rPr lang="en-US" altLang="zh-TW" dirty="0"/>
              <a:t>print(</a:t>
            </a:r>
            <a:r>
              <a:rPr lang="en-US" altLang="zh-TW" dirty="0" err="1"/>
              <a:t>iris.target</a:t>
            </a:r>
            <a:r>
              <a:rPr lang="en-US" altLang="zh-TW" dirty="0"/>
              <a:t>)         #</a:t>
            </a:r>
            <a:r>
              <a:rPr lang="zh-TW" altLang="en-US" dirty="0"/>
              <a:t>輸出真實標籤  </a:t>
            </a:r>
          </a:p>
          <a:p>
            <a:r>
              <a:rPr lang="en-US" altLang="zh-TW" dirty="0"/>
              <a:t>#</a:t>
            </a:r>
            <a:r>
              <a:rPr lang="zh-TW" altLang="en-US" dirty="0"/>
              <a:t>獲取花卉兩列資料集  </a:t>
            </a:r>
          </a:p>
          <a:p>
            <a:r>
              <a:rPr lang="en-US" altLang="zh-TW" dirty="0"/>
              <a:t>DD = </a:t>
            </a:r>
            <a:r>
              <a:rPr lang="en-US" altLang="zh-TW" dirty="0" err="1"/>
              <a:t>iris.data</a:t>
            </a:r>
            <a:r>
              <a:rPr lang="en-US" altLang="zh-TW" dirty="0"/>
              <a:t>  </a:t>
            </a:r>
          </a:p>
          <a:p>
            <a:r>
              <a:rPr lang="en-US" altLang="zh-TW" dirty="0"/>
              <a:t>X = [x[0] for x in DD]  </a:t>
            </a:r>
          </a:p>
          <a:p>
            <a:r>
              <a:rPr lang="en-US" altLang="zh-TW" dirty="0"/>
              <a:t>print(X)  </a:t>
            </a:r>
          </a:p>
          <a:p>
            <a:r>
              <a:rPr lang="en-US" altLang="zh-TW" dirty="0"/>
              <a:t>Y = [x[1] for x in DD]  </a:t>
            </a:r>
          </a:p>
          <a:p>
            <a:r>
              <a:rPr lang="en-US" altLang="zh-TW" dirty="0"/>
              <a:t>print(Y)  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#</a:t>
            </a:r>
            <a:r>
              <a:rPr lang="en-US" altLang="zh-TW" dirty="0" err="1"/>
              <a:t>plt.scatter</a:t>
            </a:r>
            <a:r>
              <a:rPr lang="en-US" altLang="zh-TW" dirty="0"/>
              <a:t>(X, Y, c=</a:t>
            </a:r>
            <a:r>
              <a:rPr lang="en-US" altLang="zh-TW" dirty="0" err="1"/>
              <a:t>iris.target</a:t>
            </a:r>
            <a:r>
              <a:rPr lang="en-US" altLang="zh-TW" dirty="0"/>
              <a:t>, marker='x')</a:t>
            </a:r>
          </a:p>
          <a:p>
            <a:r>
              <a:rPr lang="en-US" altLang="zh-TW" dirty="0" err="1"/>
              <a:t>plt.scatter</a:t>
            </a:r>
            <a:r>
              <a:rPr lang="en-US" altLang="zh-TW" dirty="0"/>
              <a:t>(X[:50], Y[:50], color='red', marker='o', label='</a:t>
            </a:r>
            <a:r>
              <a:rPr lang="en-US" altLang="zh-TW" dirty="0" err="1"/>
              <a:t>setosa</a:t>
            </a:r>
            <a:r>
              <a:rPr lang="en-US" altLang="zh-TW" dirty="0"/>
              <a:t>') #</a:t>
            </a:r>
            <a:r>
              <a:rPr lang="zh-TW" altLang="en-US" dirty="0"/>
              <a:t>前</a:t>
            </a:r>
            <a:r>
              <a:rPr lang="en-US" altLang="zh-TW" dirty="0"/>
              <a:t>50</a:t>
            </a:r>
            <a:r>
              <a:rPr lang="zh-TW" altLang="en-US" dirty="0"/>
              <a:t>個樣本</a:t>
            </a:r>
          </a:p>
          <a:p>
            <a:r>
              <a:rPr lang="en-US" altLang="zh-TW" dirty="0" err="1"/>
              <a:t>plt.scatter</a:t>
            </a:r>
            <a:r>
              <a:rPr lang="en-US" altLang="zh-TW" dirty="0"/>
              <a:t>(X[50:100], Y[50:100], color='blue', marker='x', label='versicolor') #</a:t>
            </a:r>
            <a:r>
              <a:rPr lang="zh-TW" altLang="en-US" dirty="0"/>
              <a:t>中間</a:t>
            </a:r>
            <a:r>
              <a:rPr lang="en-US" altLang="zh-TW" dirty="0"/>
              <a:t>50</a:t>
            </a:r>
            <a:r>
              <a:rPr lang="zh-TW" altLang="en-US" dirty="0"/>
              <a:t>個</a:t>
            </a:r>
          </a:p>
          <a:p>
            <a:r>
              <a:rPr lang="en-US" altLang="zh-TW" dirty="0" err="1"/>
              <a:t>plt.scatter</a:t>
            </a:r>
            <a:r>
              <a:rPr lang="en-US" altLang="zh-TW" dirty="0"/>
              <a:t>(X[100:], Y[100:],color='green', marker='+', label='</a:t>
            </a:r>
            <a:r>
              <a:rPr lang="en-US" altLang="zh-TW" dirty="0" err="1"/>
              <a:t>Virginica</a:t>
            </a:r>
            <a:r>
              <a:rPr lang="en-US" altLang="zh-TW" dirty="0"/>
              <a:t>') #</a:t>
            </a:r>
            <a:r>
              <a:rPr lang="zh-TW" altLang="en-US" dirty="0"/>
              <a:t>後</a:t>
            </a:r>
            <a:r>
              <a:rPr lang="en-US" altLang="zh-TW" dirty="0"/>
              <a:t>50</a:t>
            </a:r>
            <a:r>
              <a:rPr lang="zh-TW" altLang="en-US" dirty="0"/>
              <a:t>個樣本</a:t>
            </a:r>
          </a:p>
          <a:p>
            <a:r>
              <a:rPr lang="en-US" altLang="zh-TW" dirty="0" err="1"/>
              <a:t>plt.legend</a:t>
            </a:r>
            <a:r>
              <a:rPr lang="en-US" altLang="zh-TW" dirty="0"/>
              <a:t>(</a:t>
            </a:r>
            <a:r>
              <a:rPr lang="en-US" altLang="zh-TW" dirty="0" err="1"/>
              <a:t>loc</a:t>
            </a:r>
            <a:r>
              <a:rPr lang="en-US" altLang="zh-TW" dirty="0"/>
              <a:t>=2) #</a:t>
            </a:r>
            <a:r>
              <a:rPr lang="zh-TW" altLang="en-US" dirty="0"/>
              <a:t>左上角</a:t>
            </a:r>
          </a:p>
          <a:p>
            <a:r>
              <a:rPr lang="en-US" altLang="zh-TW" dirty="0" err="1"/>
              <a:t>plt.show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373418" y="25184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https://github.com/MyDearGreatTeacher/TensorSecurity/blob/master/iris/Iris_scatter%E5%9C%96.md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6582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773344"/>
            <a:ext cx="9144000" cy="203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/>
              <a:t>SVC_iris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42170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0981" y="1659285"/>
            <a:ext cx="8626763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from </a:t>
            </a:r>
            <a:r>
              <a:rPr lang="en-US" altLang="zh-TW" sz="3200" dirty="0" err="1" smtClean="0"/>
              <a:t>sklearn</a:t>
            </a:r>
            <a:r>
              <a:rPr lang="en-US" altLang="zh-TW" sz="3200" dirty="0" smtClean="0"/>
              <a:t> import </a:t>
            </a:r>
            <a:r>
              <a:rPr lang="en-US" altLang="zh-TW" sz="3200" dirty="0" err="1" smtClean="0"/>
              <a:t>svm</a:t>
            </a:r>
            <a:r>
              <a:rPr lang="en-US" altLang="zh-TW" sz="3200" dirty="0" smtClean="0"/>
              <a:t>  </a:t>
            </a:r>
          </a:p>
          <a:p>
            <a:r>
              <a:rPr lang="en-US" altLang="zh-TW" sz="3200" dirty="0" smtClean="0"/>
              <a:t>import </a:t>
            </a:r>
            <a:r>
              <a:rPr lang="en-US" altLang="zh-TW" sz="3200" dirty="0" err="1" smtClean="0"/>
              <a:t>numpy</a:t>
            </a:r>
            <a:r>
              <a:rPr lang="en-US" altLang="zh-TW" sz="3200" dirty="0" smtClean="0"/>
              <a:t> as np  </a:t>
            </a:r>
          </a:p>
          <a:p>
            <a:r>
              <a:rPr lang="en-US" altLang="zh-TW" sz="3200" dirty="0" smtClean="0"/>
              <a:t>import </a:t>
            </a:r>
            <a:r>
              <a:rPr lang="en-US" altLang="zh-TW" sz="3200" dirty="0" err="1" smtClean="0"/>
              <a:t>matplotlib.pyplot</a:t>
            </a:r>
            <a:r>
              <a:rPr lang="en-US" altLang="zh-TW" sz="3200" dirty="0" smtClean="0"/>
              <a:t> as </a:t>
            </a:r>
            <a:r>
              <a:rPr lang="en-US" altLang="zh-TW" sz="3200" dirty="0" err="1" smtClean="0"/>
              <a:t>plt</a:t>
            </a:r>
            <a:r>
              <a:rPr lang="en-US" altLang="zh-TW" sz="3200" dirty="0" smtClean="0"/>
              <a:t>  </a:t>
            </a:r>
          </a:p>
          <a:p>
            <a:r>
              <a:rPr lang="en-US" altLang="zh-TW" sz="3200" dirty="0" smtClean="0"/>
              <a:t>import </a:t>
            </a:r>
            <a:r>
              <a:rPr lang="en-US" altLang="zh-TW" sz="3200" dirty="0" err="1" smtClean="0"/>
              <a:t>matplotlib</a:t>
            </a:r>
            <a:r>
              <a:rPr lang="en-US" altLang="zh-TW" sz="3200" dirty="0" smtClean="0"/>
              <a:t>  </a:t>
            </a:r>
          </a:p>
          <a:p>
            <a:r>
              <a:rPr lang="en-US" altLang="zh-TW" sz="3200" dirty="0" smtClean="0"/>
              <a:t>import </a:t>
            </a:r>
            <a:r>
              <a:rPr lang="en-US" altLang="zh-TW" sz="3200" dirty="0" err="1" smtClean="0"/>
              <a:t>sklearn</a:t>
            </a:r>
            <a:r>
              <a:rPr lang="en-US" altLang="zh-TW" sz="3200" dirty="0" smtClean="0"/>
              <a:t>  </a:t>
            </a:r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sklearn.model_selection</a:t>
            </a:r>
            <a:r>
              <a:rPr lang="en-US" altLang="zh-TW" sz="2400" dirty="0" smtClean="0"/>
              <a:t> import </a:t>
            </a:r>
            <a:r>
              <a:rPr lang="en-US" altLang="zh-TW" sz="2400" dirty="0" err="1" smtClean="0"/>
              <a:t>train_test_split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557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68706" y="55684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4" y="819011"/>
            <a:ext cx="8447561" cy="44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36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300" y="2490282"/>
            <a:ext cx="89154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900" dirty="0" smtClean="0"/>
              <a:t>#define converts(</a:t>
            </a:r>
            <a:r>
              <a:rPr lang="zh-TW" altLang="en-US" sz="2900" dirty="0" smtClean="0"/>
              <a:t>字典</a:t>
            </a:r>
            <a:r>
              <a:rPr lang="en-US" altLang="zh-TW" sz="2900" dirty="0" smtClean="0"/>
              <a:t>)  </a:t>
            </a:r>
          </a:p>
          <a:p>
            <a:r>
              <a:rPr lang="en-US" altLang="zh-TW" sz="2900" dirty="0" err="1" smtClean="0"/>
              <a:t>def</a:t>
            </a:r>
            <a:r>
              <a:rPr lang="en-US" altLang="zh-TW" sz="2900" dirty="0" smtClean="0"/>
              <a:t> </a:t>
            </a:r>
            <a:r>
              <a:rPr lang="en-US" altLang="zh-TW" sz="2900" dirty="0" err="1" smtClean="0"/>
              <a:t>Iris_label</a:t>
            </a:r>
            <a:r>
              <a:rPr lang="en-US" altLang="zh-TW" sz="2900" dirty="0" smtClean="0"/>
              <a:t>(s):  </a:t>
            </a:r>
          </a:p>
          <a:p>
            <a:r>
              <a:rPr lang="en-US" altLang="zh-TW" sz="2900" dirty="0" smtClean="0"/>
              <a:t>    it={b'Iris-setosa':0, b'Iris-versicolor':1, b'Iris-virginica':2 }  </a:t>
            </a:r>
          </a:p>
          <a:p>
            <a:r>
              <a:rPr lang="en-US" altLang="zh-TW" sz="2900" dirty="0" smtClean="0"/>
              <a:t>    return it[s]</a:t>
            </a:r>
            <a:endParaRPr lang="zh-TW" altLang="en-US" sz="2900" dirty="0"/>
          </a:p>
        </p:txBody>
      </p:sp>
    </p:spTree>
    <p:extLst>
      <p:ext uri="{BB962C8B-B14F-4D97-AF65-F5344CB8AC3E}">
        <p14:creationId xmlns:p14="http://schemas.microsoft.com/office/powerpoint/2010/main" val="391760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000" y="889844"/>
            <a:ext cx="8890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#1.</a:t>
            </a:r>
            <a:r>
              <a:rPr lang="zh-TW" altLang="en-US" sz="2000" dirty="0" smtClean="0"/>
              <a:t>讀取資料集  </a:t>
            </a:r>
          </a:p>
          <a:p>
            <a:r>
              <a:rPr lang="en-US" altLang="zh-TW" sz="2000" dirty="0" smtClean="0"/>
              <a:t>path='</a:t>
            </a:r>
            <a:r>
              <a:rPr lang="en-US" altLang="zh-TW" sz="2000" dirty="0" err="1" smtClean="0"/>
              <a:t>iris.data</a:t>
            </a:r>
            <a:r>
              <a:rPr lang="en-US" altLang="zh-TW" sz="2000" dirty="0" smtClean="0"/>
              <a:t>'  </a:t>
            </a:r>
          </a:p>
          <a:p>
            <a:r>
              <a:rPr lang="en-US" altLang="zh-TW" sz="2000" dirty="0" smtClean="0"/>
              <a:t>data=</a:t>
            </a:r>
            <a:r>
              <a:rPr lang="en-US" altLang="zh-TW" sz="2000" dirty="0" err="1" smtClean="0"/>
              <a:t>np.loadtxt</a:t>
            </a:r>
            <a:r>
              <a:rPr lang="en-US" altLang="zh-TW" sz="2000" dirty="0" smtClean="0"/>
              <a:t>(path, </a:t>
            </a:r>
            <a:r>
              <a:rPr lang="en-US" altLang="zh-TW" sz="2000" dirty="0" err="1" smtClean="0"/>
              <a:t>dtype</a:t>
            </a:r>
            <a:r>
              <a:rPr lang="en-US" altLang="zh-TW" sz="2000" dirty="0" smtClean="0"/>
              <a:t>=float, delimiter=',', converters={4:Iris_label} )  </a:t>
            </a:r>
          </a:p>
          <a:p>
            <a:r>
              <a:rPr lang="en-US" altLang="zh-TW" sz="2000" dirty="0" smtClean="0"/>
              <a:t>#converters={4:Iris_label}</a:t>
            </a:r>
            <a:r>
              <a:rPr lang="zh-TW" altLang="en-US" sz="2000" dirty="0" smtClean="0"/>
              <a:t>中“</a:t>
            </a:r>
            <a:r>
              <a:rPr lang="en-US" altLang="zh-TW" sz="2000" dirty="0" smtClean="0"/>
              <a:t>4”</a:t>
            </a:r>
            <a:r>
              <a:rPr lang="zh-TW" altLang="en-US" sz="2000" dirty="0" smtClean="0"/>
              <a:t>指的是第</a:t>
            </a:r>
            <a:r>
              <a:rPr lang="en-US" altLang="zh-TW" sz="2000" dirty="0" smtClean="0"/>
              <a:t>5</a:t>
            </a:r>
            <a:r>
              <a:rPr lang="zh-TW" altLang="en-US" sz="2000" dirty="0" smtClean="0"/>
              <a:t>列：將第</a:t>
            </a:r>
            <a:r>
              <a:rPr lang="en-US" altLang="zh-TW" sz="2000" dirty="0" smtClean="0"/>
              <a:t>5</a:t>
            </a:r>
            <a:r>
              <a:rPr lang="zh-TW" altLang="en-US" sz="2000" dirty="0" smtClean="0"/>
              <a:t>列的</a:t>
            </a:r>
            <a:r>
              <a:rPr lang="en-US" altLang="zh-TW" sz="2000" dirty="0" err="1" smtClean="0"/>
              <a:t>str</a:t>
            </a:r>
            <a:r>
              <a:rPr lang="zh-TW" altLang="en-US" sz="2000" dirty="0" smtClean="0"/>
              <a:t>轉化為</a:t>
            </a:r>
            <a:r>
              <a:rPr lang="en-US" altLang="zh-TW" sz="2000" dirty="0" smtClean="0"/>
              <a:t>label(number)  </a:t>
            </a:r>
          </a:p>
          <a:p>
            <a:r>
              <a:rPr lang="en-US" altLang="zh-TW" sz="2000" dirty="0" smtClean="0"/>
              <a:t>#print(</a:t>
            </a:r>
            <a:r>
              <a:rPr lang="en-US" altLang="zh-TW" sz="2000" dirty="0" err="1" smtClean="0"/>
              <a:t>data.shape</a:t>
            </a:r>
            <a:r>
              <a:rPr lang="en-US" altLang="zh-TW" sz="2000" dirty="0" smtClean="0"/>
              <a:t>)  </a:t>
            </a:r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en-US" altLang="zh-TW" sz="2000" dirty="0" smtClean="0"/>
              <a:t>#2.</a:t>
            </a:r>
            <a:r>
              <a:rPr lang="zh-TW" altLang="en-US" sz="2000" dirty="0" smtClean="0"/>
              <a:t>劃分資料與標籤  </a:t>
            </a:r>
          </a:p>
          <a:p>
            <a:r>
              <a:rPr lang="en-US" altLang="zh-TW" sz="2000" dirty="0" err="1" smtClean="0"/>
              <a:t>x,y</a:t>
            </a:r>
            <a:r>
              <a:rPr lang="en-US" altLang="zh-TW" sz="2000" dirty="0" smtClean="0"/>
              <a:t>=</a:t>
            </a:r>
            <a:r>
              <a:rPr lang="en-US" altLang="zh-TW" sz="2000" dirty="0" err="1" smtClean="0"/>
              <a:t>np.split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data,indices_or_sections</a:t>
            </a:r>
            <a:r>
              <a:rPr lang="en-US" altLang="zh-TW" sz="2000" dirty="0" smtClean="0"/>
              <a:t>=(4,),axis=1) #x</a:t>
            </a:r>
            <a:r>
              <a:rPr lang="zh-TW" altLang="en-US" sz="2000" dirty="0" smtClean="0"/>
              <a:t>為數據，</a:t>
            </a:r>
            <a:r>
              <a:rPr lang="en-US" altLang="zh-TW" sz="2000" dirty="0" smtClean="0"/>
              <a:t>y</a:t>
            </a:r>
            <a:r>
              <a:rPr lang="zh-TW" altLang="en-US" sz="2000" dirty="0" smtClean="0"/>
              <a:t>為標籤  </a:t>
            </a:r>
          </a:p>
          <a:p>
            <a:r>
              <a:rPr lang="en-US" altLang="zh-TW" sz="2000" dirty="0" smtClean="0"/>
              <a:t>x=x[:,0:2]  </a:t>
            </a:r>
            <a:br>
              <a:rPr lang="en-US" altLang="zh-TW" sz="2000" dirty="0" smtClean="0"/>
            </a:br>
            <a:endParaRPr lang="en-US" altLang="zh-TW" sz="2000" dirty="0" smtClean="0"/>
          </a:p>
          <a:p>
            <a:r>
              <a:rPr lang="en-US" altLang="zh-TW" sz="2000" dirty="0" smtClean="0"/>
              <a:t>#</a:t>
            </a:r>
            <a:r>
              <a:rPr lang="en-US" altLang="zh-TW" sz="2000" dirty="0" err="1" smtClean="0"/>
              <a:t>sklearn.model_selection</a:t>
            </a:r>
            <a:r>
              <a:rPr lang="en-US" altLang="zh-TW" sz="2000" dirty="0" smtClean="0"/>
              <a:t>. </a:t>
            </a:r>
          </a:p>
          <a:p>
            <a:r>
              <a:rPr lang="en-US" altLang="zh-TW" sz="2000" dirty="0" err="1" smtClean="0"/>
              <a:t>train_data,test_data,train_label,test_label</a:t>
            </a:r>
            <a:r>
              <a:rPr lang="en-US" altLang="zh-TW" sz="2000" dirty="0" smtClean="0"/>
              <a:t> =</a:t>
            </a:r>
            <a:r>
              <a:rPr lang="en-US" altLang="zh-TW" sz="2000" dirty="0" err="1" smtClean="0"/>
              <a:t>train_test_split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x,y</a:t>
            </a:r>
            <a:r>
              <a:rPr lang="en-US" altLang="zh-TW" sz="2000" dirty="0" smtClean="0"/>
              <a:t>, </a:t>
            </a:r>
            <a:r>
              <a:rPr lang="en-US" altLang="zh-TW" sz="2000" dirty="0" err="1" smtClean="0"/>
              <a:t>random_state</a:t>
            </a:r>
            <a:r>
              <a:rPr lang="en-US" altLang="zh-TW" sz="2000" dirty="0" smtClean="0"/>
              <a:t>=1, </a:t>
            </a:r>
            <a:r>
              <a:rPr lang="en-US" altLang="zh-TW" sz="2000" dirty="0" err="1" smtClean="0"/>
              <a:t>train_size</a:t>
            </a:r>
            <a:r>
              <a:rPr lang="en-US" altLang="zh-TW" sz="2000" dirty="0" smtClean="0"/>
              <a:t>=0.6,test_size=0.4)</a:t>
            </a:r>
          </a:p>
          <a:p>
            <a:r>
              <a:rPr lang="en-US" altLang="zh-TW" sz="2000" dirty="0" smtClean="0"/>
              <a:t>#print(</a:t>
            </a:r>
            <a:r>
              <a:rPr lang="en-US" altLang="zh-TW" sz="2000" dirty="0" err="1" smtClean="0"/>
              <a:t>train_data.shape</a:t>
            </a:r>
            <a:r>
              <a:rPr lang="en-US" altLang="zh-TW" sz="2000" dirty="0" smtClean="0"/>
              <a:t>)</a:t>
            </a:r>
          </a:p>
          <a:p>
            <a:r>
              <a:rPr lang="en-US" altLang="zh-TW" sz="2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818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377" y="1852957"/>
            <a:ext cx="91567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#3.</a:t>
            </a:r>
            <a:r>
              <a:rPr lang="zh-TW" altLang="en-US" sz="2200" dirty="0" smtClean="0"/>
              <a:t>訓練</a:t>
            </a:r>
            <a:r>
              <a:rPr lang="en-US" altLang="zh-TW" sz="2200" dirty="0" err="1" smtClean="0"/>
              <a:t>svm</a:t>
            </a:r>
            <a:r>
              <a:rPr lang="zh-TW" altLang="en-US" sz="2200" dirty="0" smtClean="0"/>
              <a:t>分類器</a:t>
            </a:r>
            <a:endParaRPr lang="en-US" altLang="zh-TW" sz="2200" dirty="0" smtClean="0"/>
          </a:p>
          <a:p>
            <a:endParaRPr lang="en-US" altLang="zh-TW" sz="2200" dirty="0" smtClean="0"/>
          </a:p>
          <a:p>
            <a:r>
              <a:rPr lang="en-US" altLang="zh-TW" sz="2200" dirty="0" smtClean="0"/>
              <a:t># </a:t>
            </a:r>
            <a:r>
              <a:rPr lang="en-US" altLang="zh-TW" sz="2200" dirty="0" err="1" smtClean="0"/>
              <a:t>ovr</a:t>
            </a:r>
            <a:r>
              <a:rPr lang="en-US" altLang="zh-TW" sz="2200" dirty="0" smtClean="0"/>
              <a:t>:</a:t>
            </a:r>
            <a:r>
              <a:rPr lang="zh-TW" altLang="en-US" sz="2200" dirty="0" smtClean="0"/>
              <a:t>一對多策略 </a:t>
            </a:r>
          </a:p>
          <a:p>
            <a:r>
              <a:rPr lang="en-US" altLang="zh-TW" sz="2200" dirty="0" smtClean="0"/>
              <a:t>classifier=</a:t>
            </a:r>
            <a:r>
              <a:rPr lang="en-US" altLang="zh-TW" sz="2200" dirty="0" err="1" smtClean="0"/>
              <a:t>svm.SVC</a:t>
            </a:r>
            <a:r>
              <a:rPr lang="en-US" altLang="zh-TW" sz="2200" dirty="0" smtClean="0"/>
              <a:t>(C=2,kernel='</a:t>
            </a:r>
            <a:r>
              <a:rPr lang="en-US" altLang="zh-TW" sz="2200" dirty="0" err="1" smtClean="0"/>
              <a:t>rbf</a:t>
            </a:r>
            <a:r>
              <a:rPr lang="en-US" altLang="zh-TW" sz="2200" dirty="0" smtClean="0"/>
              <a:t>',gamma=10,decision_function_shape='</a:t>
            </a:r>
            <a:r>
              <a:rPr lang="en-US" altLang="zh-TW" sz="2200" dirty="0" err="1" smtClean="0"/>
              <a:t>ovo</a:t>
            </a:r>
            <a:r>
              <a:rPr lang="en-US" altLang="zh-TW" sz="2200" dirty="0" smtClean="0"/>
              <a:t>')</a:t>
            </a:r>
          </a:p>
          <a:p>
            <a:endParaRPr lang="en-US" altLang="zh-TW" sz="2200" dirty="0" smtClean="0"/>
          </a:p>
          <a:p>
            <a:r>
              <a:rPr lang="en-US" altLang="zh-TW" sz="2200" dirty="0" smtClean="0"/>
              <a:t>#ravel</a:t>
            </a:r>
            <a:r>
              <a:rPr lang="zh-TW" altLang="en-US" sz="2200" dirty="0" smtClean="0"/>
              <a:t>函數在降維時預設是行序優先</a:t>
            </a:r>
            <a:endParaRPr lang="en-US" altLang="zh-TW" sz="2200" dirty="0" smtClean="0"/>
          </a:p>
          <a:p>
            <a:r>
              <a:rPr lang="en-US" altLang="zh-TW" sz="2200" dirty="0" err="1" smtClean="0"/>
              <a:t>classifier.fit</a:t>
            </a:r>
            <a:r>
              <a:rPr lang="en-US" altLang="zh-TW" sz="2200" dirty="0" smtClean="0"/>
              <a:t>(</a:t>
            </a:r>
            <a:r>
              <a:rPr lang="en-US" altLang="zh-TW" sz="2200" dirty="0" err="1" smtClean="0"/>
              <a:t>train_data,train_label.ravel</a:t>
            </a:r>
            <a:r>
              <a:rPr lang="en-US" altLang="zh-TW" sz="2200" dirty="0" smtClean="0"/>
              <a:t>()) 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1011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0" y="1066815"/>
            <a:ext cx="9486900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50" dirty="0" smtClean="0"/>
              <a:t>#4.</a:t>
            </a:r>
            <a:r>
              <a:rPr lang="zh-TW" altLang="en-US" sz="2150" dirty="0" smtClean="0"/>
              <a:t>計算</a:t>
            </a:r>
            <a:r>
              <a:rPr lang="en-US" altLang="zh-TW" sz="2150" dirty="0" smtClean="0"/>
              <a:t>svc</a:t>
            </a:r>
            <a:r>
              <a:rPr lang="zh-TW" altLang="en-US" sz="2150" dirty="0" smtClean="0"/>
              <a:t>分類器的準確率  </a:t>
            </a:r>
          </a:p>
          <a:p>
            <a:r>
              <a:rPr lang="en-US" altLang="zh-TW" sz="2150" dirty="0" smtClean="0"/>
              <a:t>print("</a:t>
            </a:r>
            <a:r>
              <a:rPr lang="zh-TW" altLang="en-US" sz="2150" dirty="0" smtClean="0"/>
              <a:t>訓練集：</a:t>
            </a:r>
            <a:r>
              <a:rPr lang="en-US" altLang="zh-TW" sz="2150" dirty="0" smtClean="0"/>
              <a:t>",</a:t>
            </a:r>
            <a:r>
              <a:rPr lang="en-US" altLang="zh-TW" sz="2150" dirty="0" err="1" smtClean="0"/>
              <a:t>classifier.score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train_data,train_label</a:t>
            </a:r>
            <a:r>
              <a:rPr lang="en-US" altLang="zh-TW" sz="2150" dirty="0" smtClean="0"/>
              <a:t>))  </a:t>
            </a:r>
          </a:p>
          <a:p>
            <a:r>
              <a:rPr lang="en-US" altLang="zh-TW" sz="2150" dirty="0" smtClean="0"/>
              <a:t>print("</a:t>
            </a:r>
            <a:r>
              <a:rPr lang="zh-TW" altLang="en-US" sz="2150" dirty="0" smtClean="0"/>
              <a:t>測試集：</a:t>
            </a:r>
            <a:r>
              <a:rPr lang="en-US" altLang="zh-TW" sz="2150" dirty="0" smtClean="0"/>
              <a:t>",</a:t>
            </a:r>
            <a:r>
              <a:rPr lang="en-US" altLang="zh-TW" sz="2150" dirty="0" err="1" smtClean="0"/>
              <a:t>classifier.score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test_data,test_label</a:t>
            </a:r>
            <a:r>
              <a:rPr lang="en-US" altLang="zh-TW" sz="2150" dirty="0" smtClean="0"/>
              <a:t>))  </a:t>
            </a:r>
          </a:p>
          <a:p>
            <a:r>
              <a:rPr lang="en-US" altLang="zh-TW" sz="2150" dirty="0" smtClean="0"/>
              <a:t>  </a:t>
            </a:r>
          </a:p>
          <a:p>
            <a:r>
              <a:rPr lang="en-US" altLang="zh-TW" sz="2150" dirty="0" smtClean="0"/>
              <a:t>#</a:t>
            </a:r>
            <a:r>
              <a:rPr lang="zh-TW" altLang="en-US" sz="2150" dirty="0" smtClean="0"/>
              <a:t>也可直接調用</a:t>
            </a:r>
            <a:r>
              <a:rPr lang="en-US" altLang="zh-TW" sz="2150" dirty="0" err="1" smtClean="0"/>
              <a:t>accuracy_score</a:t>
            </a:r>
            <a:r>
              <a:rPr lang="zh-TW" altLang="en-US" sz="2150" dirty="0" smtClean="0"/>
              <a:t>方法計算準確率  </a:t>
            </a:r>
          </a:p>
          <a:p>
            <a:r>
              <a:rPr lang="en-US" altLang="zh-TW" sz="2150" dirty="0" smtClean="0"/>
              <a:t>from </a:t>
            </a:r>
            <a:r>
              <a:rPr lang="en-US" altLang="zh-TW" sz="2150" dirty="0" err="1" smtClean="0"/>
              <a:t>sklearn.metrics</a:t>
            </a:r>
            <a:r>
              <a:rPr lang="en-US" altLang="zh-TW" sz="2150" dirty="0" smtClean="0"/>
              <a:t> import </a:t>
            </a:r>
            <a:r>
              <a:rPr lang="en-US" altLang="zh-TW" sz="2150" dirty="0" err="1" smtClean="0"/>
              <a:t>accuracy_score</a:t>
            </a:r>
            <a:r>
              <a:rPr lang="en-US" altLang="zh-TW" sz="2150" dirty="0" smtClean="0"/>
              <a:t>  </a:t>
            </a:r>
          </a:p>
          <a:p>
            <a:r>
              <a:rPr lang="en-US" altLang="zh-TW" sz="2150" dirty="0" err="1" smtClean="0"/>
              <a:t>tra_label</a:t>
            </a:r>
            <a:r>
              <a:rPr lang="en-US" altLang="zh-TW" sz="2150" dirty="0" smtClean="0"/>
              <a:t>=</a:t>
            </a:r>
            <a:r>
              <a:rPr lang="en-US" altLang="zh-TW" sz="2150" dirty="0" err="1" smtClean="0"/>
              <a:t>classifier.predict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train_data</a:t>
            </a:r>
            <a:r>
              <a:rPr lang="en-US" altLang="zh-TW" sz="2150" dirty="0" smtClean="0"/>
              <a:t>) #</a:t>
            </a:r>
            <a:r>
              <a:rPr lang="zh-TW" altLang="en-US" sz="2150" dirty="0" smtClean="0"/>
              <a:t>訓練集的預測標籤  </a:t>
            </a:r>
          </a:p>
          <a:p>
            <a:r>
              <a:rPr lang="en-US" altLang="zh-TW" sz="2150" dirty="0" err="1" smtClean="0"/>
              <a:t>tes_label</a:t>
            </a:r>
            <a:r>
              <a:rPr lang="en-US" altLang="zh-TW" sz="2150" dirty="0" smtClean="0"/>
              <a:t>=</a:t>
            </a:r>
            <a:r>
              <a:rPr lang="en-US" altLang="zh-TW" sz="2150" dirty="0" err="1" smtClean="0"/>
              <a:t>classifier.predict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test_data</a:t>
            </a:r>
            <a:r>
              <a:rPr lang="en-US" altLang="zh-TW" sz="2150" dirty="0" smtClean="0"/>
              <a:t>) #</a:t>
            </a:r>
            <a:r>
              <a:rPr lang="zh-TW" altLang="en-US" sz="2150" dirty="0" smtClean="0"/>
              <a:t>測試集的預測標籤  </a:t>
            </a:r>
          </a:p>
          <a:p>
            <a:r>
              <a:rPr lang="en-US" altLang="zh-TW" sz="2150" dirty="0" smtClean="0"/>
              <a:t>print("</a:t>
            </a:r>
            <a:r>
              <a:rPr lang="zh-TW" altLang="en-US" sz="2150" dirty="0" smtClean="0"/>
              <a:t>訓練集：</a:t>
            </a:r>
            <a:r>
              <a:rPr lang="en-US" altLang="zh-TW" sz="2150" dirty="0" smtClean="0"/>
              <a:t>", </a:t>
            </a:r>
            <a:r>
              <a:rPr lang="en-US" altLang="zh-TW" sz="2150" dirty="0" err="1" smtClean="0"/>
              <a:t>accuracy_score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train_label,tra_label</a:t>
            </a:r>
            <a:r>
              <a:rPr lang="en-US" altLang="zh-TW" sz="2150" dirty="0" smtClean="0"/>
              <a:t>) )  </a:t>
            </a:r>
          </a:p>
          <a:p>
            <a:r>
              <a:rPr lang="en-US" altLang="zh-TW" sz="2150" dirty="0" smtClean="0"/>
              <a:t>print("</a:t>
            </a:r>
            <a:r>
              <a:rPr lang="zh-TW" altLang="en-US" sz="2150" dirty="0" smtClean="0"/>
              <a:t>測試集：</a:t>
            </a:r>
            <a:r>
              <a:rPr lang="en-US" altLang="zh-TW" sz="2150" dirty="0" smtClean="0"/>
              <a:t>", </a:t>
            </a:r>
            <a:r>
              <a:rPr lang="en-US" altLang="zh-TW" sz="2150" dirty="0" err="1" smtClean="0"/>
              <a:t>accuracy_score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test_label,tes_label</a:t>
            </a:r>
            <a:r>
              <a:rPr lang="en-US" altLang="zh-TW" sz="2150" dirty="0" smtClean="0"/>
              <a:t>) )</a:t>
            </a:r>
          </a:p>
          <a:p>
            <a:endParaRPr lang="en-US" altLang="zh-TW" sz="2150" dirty="0"/>
          </a:p>
          <a:p>
            <a:r>
              <a:rPr lang="en-US" altLang="zh-TW" sz="2150" dirty="0" smtClean="0"/>
              <a:t>#</a:t>
            </a:r>
            <a:r>
              <a:rPr lang="zh-TW" altLang="en-US" sz="2150" dirty="0" smtClean="0"/>
              <a:t>查看決策函數  </a:t>
            </a:r>
            <a:endParaRPr lang="en-US" altLang="zh-TW" sz="2150" dirty="0" smtClean="0"/>
          </a:p>
          <a:p>
            <a:r>
              <a:rPr lang="en-US" altLang="zh-TW" sz="2150" dirty="0" smtClean="0"/>
              <a:t>print('</a:t>
            </a:r>
            <a:r>
              <a:rPr lang="en-US" altLang="zh-TW" sz="2150" dirty="0" err="1" smtClean="0"/>
              <a:t>train_decision_function</a:t>
            </a:r>
            <a:r>
              <a:rPr lang="en-US" altLang="zh-TW" sz="2150" dirty="0" smtClean="0"/>
              <a:t>:\n',</a:t>
            </a:r>
            <a:r>
              <a:rPr lang="en-US" altLang="zh-TW" sz="2150" dirty="0" err="1" smtClean="0"/>
              <a:t>classifier.decision_function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train_data</a:t>
            </a:r>
            <a:r>
              <a:rPr lang="en-US" altLang="zh-TW" sz="2150" dirty="0" smtClean="0"/>
              <a:t>)) # (90,3) </a:t>
            </a:r>
            <a:endParaRPr lang="zh-TW" altLang="en-US" sz="2150" dirty="0" smtClean="0"/>
          </a:p>
          <a:p>
            <a:r>
              <a:rPr lang="en-US" altLang="zh-TW" sz="2150" dirty="0" smtClean="0"/>
              <a:t>print('</a:t>
            </a:r>
            <a:r>
              <a:rPr lang="en-US" altLang="zh-TW" sz="2150" dirty="0" err="1" smtClean="0"/>
              <a:t>predict_result</a:t>
            </a:r>
            <a:r>
              <a:rPr lang="en-US" altLang="zh-TW" sz="2150" dirty="0" smtClean="0"/>
              <a:t>:\n',</a:t>
            </a:r>
            <a:r>
              <a:rPr lang="en-US" altLang="zh-TW" sz="2150" dirty="0" err="1" smtClean="0"/>
              <a:t>classifier.predict</a:t>
            </a:r>
            <a:r>
              <a:rPr lang="en-US" altLang="zh-TW" sz="2150" dirty="0" smtClean="0"/>
              <a:t>(</a:t>
            </a:r>
            <a:r>
              <a:rPr lang="en-US" altLang="zh-TW" sz="2150" dirty="0" err="1" smtClean="0"/>
              <a:t>train_data</a:t>
            </a:r>
            <a:r>
              <a:rPr lang="en-US" altLang="zh-TW" sz="2150" dirty="0" smtClean="0"/>
              <a:t>))</a:t>
            </a:r>
            <a:endParaRPr lang="zh-TW" altLang="en-US" sz="2150" dirty="0"/>
          </a:p>
        </p:txBody>
      </p:sp>
    </p:spTree>
    <p:extLst>
      <p:ext uri="{BB962C8B-B14F-4D97-AF65-F5344CB8AC3E}">
        <p14:creationId xmlns:p14="http://schemas.microsoft.com/office/powerpoint/2010/main" val="28704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5666" y="2459504"/>
            <a:ext cx="81326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#5.</a:t>
            </a:r>
            <a:r>
              <a:rPr lang="zh-TW" altLang="en-US" sz="2400" dirty="0" smtClean="0"/>
              <a:t>繪製圖形  </a:t>
            </a:r>
          </a:p>
          <a:p>
            <a:r>
              <a:rPr lang="en-US" altLang="zh-TW" sz="2400" dirty="0" smtClean="0"/>
              <a:t>#</a:t>
            </a:r>
            <a:r>
              <a:rPr lang="zh-TW" altLang="en-US" sz="2400" dirty="0" smtClean="0"/>
              <a:t>確定坐標軸範圍  </a:t>
            </a:r>
          </a:p>
          <a:p>
            <a:r>
              <a:rPr lang="en-US" altLang="zh-TW" sz="2400" dirty="0" smtClean="0"/>
              <a:t>x1_min, x1_max=x[:,0].min(), x[:,0].max() #</a:t>
            </a:r>
            <a:r>
              <a:rPr lang="zh-TW" altLang="en-US" sz="2400" dirty="0" smtClean="0"/>
              <a:t>第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維特徵的範圍  </a:t>
            </a:r>
          </a:p>
          <a:p>
            <a:r>
              <a:rPr lang="en-US" altLang="zh-TW" sz="2400" dirty="0" smtClean="0"/>
              <a:t>x2_min, x2_max=x[:,1].min(), x[:,1].max() #</a:t>
            </a:r>
            <a:r>
              <a:rPr lang="zh-TW" altLang="en-US" sz="2400" dirty="0" smtClean="0"/>
              <a:t>第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維特徵的範圍</a:t>
            </a:r>
            <a:endParaRPr lang="en-US" altLang="zh-TW" sz="2400" dirty="0" smtClean="0"/>
          </a:p>
          <a:p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61233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2268" y="2644170"/>
            <a:ext cx="78194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#</a:t>
            </a:r>
            <a:r>
              <a:rPr lang="zh-TW" altLang="en-US" sz="2400" dirty="0"/>
              <a:t>生成網路採樣點</a:t>
            </a:r>
          </a:p>
          <a:p>
            <a:r>
              <a:rPr lang="en-US" altLang="zh-TW" sz="2400" dirty="0"/>
              <a:t>x1,x2=</a:t>
            </a:r>
            <a:r>
              <a:rPr lang="en-US" altLang="zh-TW" sz="2400" dirty="0" err="1"/>
              <a:t>np.mgrid</a:t>
            </a:r>
            <a:r>
              <a:rPr lang="en-US" altLang="zh-TW" sz="2400" dirty="0"/>
              <a:t>[x1_min:x1_max:200j, x2_min:x2_max:200j ] </a:t>
            </a:r>
          </a:p>
          <a:p>
            <a:r>
              <a:rPr lang="en-US" altLang="zh-TW" sz="2400" dirty="0" err="1"/>
              <a:t>grid_test</a:t>
            </a:r>
            <a:r>
              <a:rPr lang="en-US" altLang="zh-TW" sz="2400" dirty="0"/>
              <a:t>=</a:t>
            </a:r>
            <a:r>
              <a:rPr lang="en-US" altLang="zh-TW" sz="2400" dirty="0" err="1"/>
              <a:t>np.stack</a:t>
            </a:r>
            <a:r>
              <a:rPr lang="en-US" altLang="zh-TW" sz="2400" dirty="0"/>
              <a:t>((x1.flat,x2.flat) ,axis=1) #</a:t>
            </a:r>
            <a:r>
              <a:rPr lang="zh-TW" altLang="en-US" sz="2400" dirty="0"/>
              <a:t>測試點</a:t>
            </a:r>
          </a:p>
          <a:p>
            <a:r>
              <a:rPr lang="zh-TW" alt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20126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8223" y="1817638"/>
            <a:ext cx="99239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#</a:t>
            </a:r>
            <a:r>
              <a:rPr lang="zh-TW" altLang="en-US" sz="2400" dirty="0"/>
              <a:t>指定</a:t>
            </a:r>
            <a:r>
              <a:rPr lang="zh-TW" altLang="en-US" sz="2400" dirty="0" smtClean="0"/>
              <a:t>預設字體  </a:t>
            </a:r>
          </a:p>
          <a:p>
            <a:r>
              <a:rPr lang="en-US" altLang="zh-TW" sz="2400" dirty="0" err="1" smtClean="0"/>
              <a:t>matplotlib.rcParams</a:t>
            </a:r>
            <a:r>
              <a:rPr lang="en-US" altLang="zh-TW" sz="2400" dirty="0" smtClean="0"/>
              <a:t>['</a:t>
            </a:r>
            <a:r>
              <a:rPr lang="en-US" altLang="zh-TW" sz="2400" dirty="0" err="1" smtClean="0"/>
              <a:t>font.sans</a:t>
            </a:r>
            <a:r>
              <a:rPr lang="en-US" altLang="zh-TW" sz="2400" dirty="0" smtClean="0"/>
              <a:t>-serif']=['</a:t>
            </a:r>
            <a:r>
              <a:rPr lang="en-US" altLang="zh-TW" sz="2400" dirty="0" err="1" smtClean="0"/>
              <a:t>SimHei</a:t>
            </a:r>
            <a:r>
              <a:rPr lang="en-US" altLang="zh-TW" sz="2400" dirty="0" smtClean="0"/>
              <a:t>']</a:t>
            </a:r>
          </a:p>
          <a:p>
            <a:r>
              <a:rPr lang="en-US" altLang="zh-TW" sz="2400" dirty="0" smtClean="0"/>
              <a:t>  </a:t>
            </a:r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設置顏色  </a:t>
            </a:r>
          </a:p>
        </p:txBody>
      </p:sp>
      <p:sp>
        <p:nvSpPr>
          <p:cNvPr id="4" name="矩形 3"/>
          <p:cNvSpPr/>
          <p:nvPr/>
        </p:nvSpPr>
        <p:spPr>
          <a:xfrm>
            <a:off x="578223" y="3387298"/>
            <a:ext cx="7395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cm_light</a:t>
            </a:r>
            <a:r>
              <a:rPr lang="en-US" altLang="zh-TW" sz="2400" dirty="0"/>
              <a:t>=</a:t>
            </a:r>
            <a:r>
              <a:rPr lang="en-US" altLang="zh-TW" sz="2400" dirty="0" err="1"/>
              <a:t>matplotlib.colors.ListedColormap</a:t>
            </a:r>
            <a:r>
              <a:rPr lang="en-US" altLang="zh-TW" sz="2400" dirty="0"/>
              <a:t>(['#A0FFA0', '#FFA0A0', '#A0A0FF'])  </a:t>
            </a:r>
          </a:p>
          <a:p>
            <a:r>
              <a:rPr lang="en-US" altLang="zh-TW" sz="2400" dirty="0" err="1"/>
              <a:t>cm_dark</a:t>
            </a:r>
            <a:r>
              <a:rPr lang="en-US" altLang="zh-TW" sz="2400" dirty="0"/>
              <a:t>=</a:t>
            </a:r>
            <a:r>
              <a:rPr lang="en-US" altLang="zh-TW" sz="2400" dirty="0" err="1"/>
              <a:t>matplotlib.colors.ListedColormap</a:t>
            </a:r>
            <a:r>
              <a:rPr lang="en-US" altLang="zh-TW" sz="2400" dirty="0"/>
              <a:t>(['</a:t>
            </a:r>
            <a:r>
              <a:rPr lang="en-US" altLang="zh-TW" sz="2400" dirty="0" err="1"/>
              <a:t>g','r','b</a:t>
            </a:r>
            <a:r>
              <a:rPr lang="en-US" altLang="zh-TW" sz="2400" dirty="0"/>
              <a:t>'] )</a:t>
            </a:r>
          </a:p>
        </p:txBody>
      </p:sp>
    </p:spTree>
    <p:extLst>
      <p:ext uri="{BB962C8B-B14F-4D97-AF65-F5344CB8AC3E}">
        <p14:creationId xmlns:p14="http://schemas.microsoft.com/office/powerpoint/2010/main" val="2728059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3000" y="2151728"/>
            <a:ext cx="6858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# </a:t>
            </a:r>
            <a:r>
              <a:rPr lang="zh-TW" altLang="en-US" sz="3200" dirty="0" smtClean="0"/>
              <a:t>預測分類值</a:t>
            </a:r>
            <a:endParaRPr lang="en-US" altLang="zh-TW" sz="3200" dirty="0" smtClean="0"/>
          </a:p>
          <a:p>
            <a:r>
              <a:rPr lang="en-US" altLang="zh-TW" sz="3200" dirty="0" err="1" smtClean="0"/>
              <a:t>grid_hat</a:t>
            </a:r>
            <a:r>
              <a:rPr lang="en-US" altLang="zh-TW" sz="3200" dirty="0" smtClean="0"/>
              <a:t> = </a:t>
            </a:r>
            <a:r>
              <a:rPr lang="en-US" altLang="zh-TW" sz="3200" dirty="0" err="1" smtClean="0"/>
              <a:t>classifier.predict</a:t>
            </a:r>
            <a:r>
              <a:rPr lang="en-US" altLang="zh-TW" sz="3200" dirty="0" smtClean="0"/>
              <a:t>(</a:t>
            </a:r>
            <a:r>
              <a:rPr lang="en-US" altLang="zh-TW" sz="3200" dirty="0" err="1" smtClean="0"/>
              <a:t>grid_test</a:t>
            </a:r>
            <a:r>
              <a:rPr lang="en-US" altLang="zh-TW" sz="3200" dirty="0" smtClean="0"/>
              <a:t>)</a:t>
            </a:r>
          </a:p>
          <a:p>
            <a:endParaRPr lang="en-US" altLang="zh-TW" sz="3200" dirty="0" smtClean="0"/>
          </a:p>
          <a:p>
            <a:r>
              <a:rPr lang="en-US" altLang="zh-TW" sz="3200" dirty="0" smtClean="0"/>
              <a:t># </a:t>
            </a:r>
            <a:r>
              <a:rPr lang="zh-TW" altLang="en-US" sz="3200" dirty="0" smtClean="0"/>
              <a:t>使之與輸入的形狀相同</a:t>
            </a:r>
          </a:p>
          <a:p>
            <a:r>
              <a:rPr lang="en-US" altLang="zh-TW" sz="3200" dirty="0" err="1" smtClean="0"/>
              <a:t>grid_hat</a:t>
            </a:r>
            <a:r>
              <a:rPr lang="en-US" altLang="zh-TW" sz="3200" dirty="0" smtClean="0"/>
              <a:t> = </a:t>
            </a:r>
            <a:r>
              <a:rPr lang="en-US" altLang="zh-TW" sz="3200" dirty="0" err="1" smtClean="0"/>
              <a:t>grid_hat.reshape</a:t>
            </a:r>
            <a:r>
              <a:rPr lang="en-US" altLang="zh-TW" sz="3200" dirty="0" smtClean="0"/>
              <a:t>(x1.shape)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636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550" y="1690063"/>
            <a:ext cx="89789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err="1" smtClean="0"/>
              <a:t>plt.pcolormesh</a:t>
            </a:r>
            <a:r>
              <a:rPr lang="en-US" altLang="zh-TW" sz="2200" dirty="0" smtClean="0"/>
              <a:t>(x1, x2, </a:t>
            </a:r>
            <a:r>
              <a:rPr lang="en-US" altLang="zh-TW" sz="2200" dirty="0" err="1" smtClean="0"/>
              <a:t>grid_hat</a:t>
            </a:r>
            <a:r>
              <a:rPr lang="en-US" altLang="zh-TW" sz="2200" dirty="0" smtClean="0"/>
              <a:t>, </a:t>
            </a:r>
            <a:r>
              <a:rPr lang="en-US" altLang="zh-TW" sz="2200" dirty="0" err="1" smtClean="0"/>
              <a:t>cmap</a:t>
            </a:r>
            <a:r>
              <a:rPr lang="en-US" altLang="zh-TW" sz="2200" dirty="0" smtClean="0"/>
              <a:t>=</a:t>
            </a:r>
            <a:r>
              <a:rPr lang="en-US" altLang="zh-TW" sz="2200" dirty="0" err="1" smtClean="0"/>
              <a:t>cm_light</a:t>
            </a:r>
            <a:r>
              <a:rPr lang="en-US" altLang="zh-TW" sz="2200" dirty="0" smtClean="0"/>
              <a:t>)     # </a:t>
            </a:r>
            <a:r>
              <a:rPr lang="zh-TW" altLang="en-US" sz="2200" dirty="0" smtClean="0"/>
              <a:t>預測值的顯示  </a:t>
            </a:r>
          </a:p>
          <a:p>
            <a:r>
              <a:rPr lang="en-US" altLang="zh-TW" sz="2200" dirty="0" err="1" smtClean="0"/>
              <a:t>plt.scatter</a:t>
            </a:r>
            <a:r>
              <a:rPr lang="en-US" altLang="zh-TW" sz="2200" dirty="0" smtClean="0"/>
              <a:t>(x[:, 0], x[:, 1], c=y[:,0], s=30,cmap=</a:t>
            </a:r>
            <a:r>
              <a:rPr lang="en-US" altLang="zh-TW" sz="2200" dirty="0" err="1" smtClean="0"/>
              <a:t>cm_dark</a:t>
            </a:r>
            <a:r>
              <a:rPr lang="en-US" altLang="zh-TW" sz="2200" dirty="0" smtClean="0"/>
              <a:t>)  # </a:t>
            </a:r>
            <a:r>
              <a:rPr lang="zh-TW" altLang="en-US" sz="2200" dirty="0" smtClean="0"/>
              <a:t>樣本  </a:t>
            </a:r>
            <a:endParaRPr lang="en-US" altLang="zh-TW" sz="2200" dirty="0" smtClean="0"/>
          </a:p>
          <a:p>
            <a:endParaRPr lang="zh-TW" altLang="en-US" sz="2200" dirty="0" smtClean="0"/>
          </a:p>
          <a:p>
            <a:r>
              <a:rPr lang="en-US" altLang="zh-TW" sz="2200" dirty="0" err="1" smtClean="0"/>
              <a:t>plt.scatter</a:t>
            </a:r>
            <a:r>
              <a:rPr lang="en-US" altLang="zh-TW" sz="2200" dirty="0" smtClean="0"/>
              <a:t>(</a:t>
            </a:r>
            <a:r>
              <a:rPr lang="en-US" altLang="zh-TW" sz="2200" dirty="0" err="1" smtClean="0"/>
              <a:t>test_data</a:t>
            </a:r>
            <a:r>
              <a:rPr lang="en-US" altLang="zh-TW" sz="2200" dirty="0" smtClean="0"/>
              <a:t>[:,0],</a:t>
            </a:r>
            <a:r>
              <a:rPr lang="en-US" altLang="zh-TW" sz="2200" dirty="0" err="1" smtClean="0"/>
              <a:t>test_data</a:t>
            </a:r>
            <a:r>
              <a:rPr lang="en-US" altLang="zh-TW" sz="2200" dirty="0" smtClean="0"/>
              <a:t>[:,1], c=</a:t>
            </a:r>
            <a:r>
              <a:rPr lang="en-US" altLang="zh-TW" sz="2200" dirty="0" err="1" smtClean="0"/>
              <a:t>test_label</a:t>
            </a:r>
            <a:r>
              <a:rPr lang="en-US" altLang="zh-TW" sz="2200" dirty="0" smtClean="0"/>
              <a:t>[:,0],s=30,edgecolors='k', </a:t>
            </a:r>
            <a:r>
              <a:rPr lang="en-US" altLang="zh-TW" sz="2200" dirty="0" err="1" smtClean="0"/>
              <a:t>zorder</a:t>
            </a:r>
            <a:r>
              <a:rPr lang="en-US" altLang="zh-TW" sz="2200" dirty="0" smtClean="0"/>
              <a:t>=2,cmap=</a:t>
            </a:r>
            <a:r>
              <a:rPr lang="en-US" altLang="zh-TW" sz="2200" dirty="0" err="1" smtClean="0"/>
              <a:t>cm_dark</a:t>
            </a:r>
            <a:r>
              <a:rPr lang="en-US" altLang="zh-TW" sz="2200" dirty="0" smtClean="0"/>
              <a:t>) #</a:t>
            </a:r>
            <a:r>
              <a:rPr lang="zh-TW" altLang="en-US" sz="2200" dirty="0" smtClean="0"/>
              <a:t>圈中測試集樣本點  </a:t>
            </a:r>
            <a:endParaRPr lang="en-US" altLang="zh-TW" sz="2200" dirty="0" smtClean="0"/>
          </a:p>
          <a:p>
            <a:endParaRPr lang="zh-TW" altLang="en-US" sz="2200" dirty="0" smtClean="0"/>
          </a:p>
          <a:p>
            <a:r>
              <a:rPr lang="en-US" altLang="zh-TW" sz="2200" dirty="0" err="1" smtClean="0"/>
              <a:t>plt.xlabel</a:t>
            </a:r>
            <a:r>
              <a:rPr lang="en-US" altLang="zh-TW" sz="2200" dirty="0" smtClean="0"/>
              <a:t>('</a:t>
            </a:r>
            <a:r>
              <a:rPr lang="zh-TW" altLang="en-US" sz="2200" dirty="0" smtClean="0"/>
              <a:t>花萼長度</a:t>
            </a:r>
            <a:r>
              <a:rPr lang="en-US" altLang="zh-TW" sz="2200" dirty="0" smtClean="0"/>
              <a:t>', </a:t>
            </a:r>
            <a:r>
              <a:rPr lang="en-US" altLang="zh-TW" sz="2200" dirty="0" err="1" smtClean="0"/>
              <a:t>fontsize</a:t>
            </a:r>
            <a:r>
              <a:rPr lang="en-US" altLang="zh-TW" sz="2200" dirty="0" smtClean="0"/>
              <a:t>=13)  </a:t>
            </a:r>
          </a:p>
          <a:p>
            <a:r>
              <a:rPr lang="en-US" altLang="zh-TW" sz="2200" dirty="0" err="1" smtClean="0"/>
              <a:t>plt.ylabel</a:t>
            </a:r>
            <a:r>
              <a:rPr lang="en-US" altLang="zh-TW" sz="2200" dirty="0" smtClean="0"/>
              <a:t>('</a:t>
            </a:r>
            <a:r>
              <a:rPr lang="zh-TW" altLang="en-US" sz="2200" dirty="0" smtClean="0"/>
              <a:t>花萼寬度</a:t>
            </a:r>
            <a:r>
              <a:rPr lang="en-US" altLang="zh-TW" sz="2200" dirty="0" smtClean="0"/>
              <a:t>', </a:t>
            </a:r>
            <a:r>
              <a:rPr lang="en-US" altLang="zh-TW" sz="2200" dirty="0" err="1" smtClean="0"/>
              <a:t>fontsize</a:t>
            </a:r>
            <a:r>
              <a:rPr lang="en-US" altLang="zh-TW" sz="2200" dirty="0" smtClean="0"/>
              <a:t>=13)  </a:t>
            </a:r>
          </a:p>
          <a:p>
            <a:r>
              <a:rPr lang="en-US" altLang="zh-TW" sz="2200" dirty="0" err="1" smtClean="0"/>
              <a:t>plt.xlim</a:t>
            </a:r>
            <a:r>
              <a:rPr lang="en-US" altLang="zh-TW" sz="2200" dirty="0" smtClean="0"/>
              <a:t>(x1_min,x1_max)  </a:t>
            </a:r>
          </a:p>
          <a:p>
            <a:r>
              <a:rPr lang="en-US" altLang="zh-TW" sz="2200" dirty="0" err="1" smtClean="0"/>
              <a:t>plt.ylim</a:t>
            </a:r>
            <a:r>
              <a:rPr lang="en-US" altLang="zh-TW" sz="2200" dirty="0" smtClean="0"/>
              <a:t>(x2_min,x2_max)  </a:t>
            </a:r>
          </a:p>
          <a:p>
            <a:r>
              <a:rPr lang="en-US" altLang="zh-TW" sz="2200" dirty="0" err="1" smtClean="0"/>
              <a:t>plt.title</a:t>
            </a:r>
            <a:r>
              <a:rPr lang="en-US" altLang="zh-TW" sz="2200" dirty="0" smtClean="0"/>
              <a:t>('</a:t>
            </a:r>
            <a:r>
              <a:rPr lang="zh-TW" altLang="en-US" sz="2200" dirty="0" smtClean="0"/>
              <a:t>鳶尾花</a:t>
            </a:r>
            <a:r>
              <a:rPr lang="en-US" altLang="zh-TW" sz="2200" dirty="0" smtClean="0"/>
              <a:t>SVM</a:t>
            </a:r>
            <a:r>
              <a:rPr lang="zh-TW" altLang="en-US" sz="2200" dirty="0" smtClean="0"/>
              <a:t>二特徵分類</a:t>
            </a:r>
            <a:r>
              <a:rPr lang="en-US" altLang="zh-TW" sz="2200" dirty="0" smtClean="0"/>
              <a:t>')  </a:t>
            </a:r>
          </a:p>
          <a:p>
            <a:r>
              <a:rPr lang="en-US" altLang="zh-TW" sz="2200" dirty="0" err="1" smtClean="0"/>
              <a:t>plt.show</a:t>
            </a:r>
            <a:r>
              <a:rPr lang="en-US" altLang="zh-TW" sz="2200" dirty="0" smtClean="0"/>
              <a:t>()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517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47762"/>
            <a:ext cx="6076950" cy="45624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5881" y="5873234"/>
            <a:ext cx="5584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 without tears</a:t>
            </a:r>
          </a:p>
          <a:p>
            <a:r>
              <a:rPr lang="en-US" altLang="zh-TW" dirty="0" smtClean="0"/>
              <a:t>https://www.slideshare.net/ankitksharma/svm-37753690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998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429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5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6934200" cy="52006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5192" y="5654159"/>
            <a:ext cx="5940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Support Vector Machines</a:t>
            </a:r>
          </a:p>
          <a:p>
            <a:r>
              <a:rPr lang="en-US" altLang="zh-TW" dirty="0" smtClean="0"/>
              <a:t>https://www.slideshare.net/nextlib/support-vector-machines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1125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2508</TotalTime>
  <Words>1674</Words>
  <Application>Microsoft Office PowerPoint</Application>
  <PresentationFormat>如螢幕大小 (4:3)</PresentationFormat>
  <Paragraphs>278</Paragraphs>
  <Slides>68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4" baseType="lpstr">
      <vt:lpstr>SimSun</vt:lpstr>
      <vt:lpstr>新細明體</vt:lpstr>
      <vt:lpstr>Arial</vt:lpstr>
      <vt:lpstr>Calibri</vt:lpstr>
      <vt:lpstr>Calibri Light</vt:lpstr>
      <vt:lpstr>Office 佈景主題</vt:lpstr>
      <vt:lpstr>SVM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Hyperplane 超平面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sklearn.svm.LinearSVC</vt:lpstr>
      <vt:lpstr>PowerPoint 簡報</vt:lpstr>
      <vt:lpstr>sklearn.svm.LinearSVC</vt:lpstr>
      <vt:lpstr>PowerPoint 簡報</vt:lpstr>
      <vt:lpstr>sklearn.svm.SVC</vt:lpstr>
      <vt:lpstr>https://en.wikipedia.org/wiki/Radial_basis_function_kernel</vt:lpstr>
      <vt:lpstr>sklearn.svm.SVC</vt:lpstr>
      <vt:lpstr>sklearn.svm.SVC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BREAKALLCTF{Letmeseesee}</dc:creator>
  <cp:lastModifiedBy>KSU</cp:lastModifiedBy>
  <cp:revision>15</cp:revision>
  <dcterms:created xsi:type="dcterms:W3CDTF">2019-09-25T14:25:17Z</dcterms:created>
  <dcterms:modified xsi:type="dcterms:W3CDTF">2019-10-04T09:51:14Z</dcterms:modified>
</cp:coreProperties>
</file>